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8" r:id="rId3"/>
    <p:sldId id="257" r:id="rId4"/>
    <p:sldId id="259" r:id="rId5"/>
    <p:sldId id="260" r:id="rId6"/>
    <p:sldId id="262" r:id="rId7"/>
    <p:sldId id="263" r:id="rId8"/>
    <p:sldId id="265" r:id="rId9"/>
    <p:sldId id="266" r:id="rId10"/>
    <p:sldId id="268" r:id="rId11"/>
    <p:sldId id="267" r:id="rId12"/>
    <p:sldId id="269" r:id="rId13"/>
    <p:sldId id="271" r:id="rId14"/>
    <p:sldId id="270" r:id="rId15"/>
    <p:sldId id="274" r:id="rId16"/>
    <p:sldId id="273" r:id="rId17"/>
    <p:sldId id="276" r:id="rId18"/>
    <p:sldId id="277" r:id="rId19"/>
    <p:sldId id="278" r:id="rId20"/>
    <p:sldId id="264" r:id="rId21"/>
    <p:sldId id="272" r:id="rId22"/>
    <p:sldId id="279" r:id="rId23"/>
    <p:sldId id="281" r:id="rId24"/>
    <p:sldId id="288" r:id="rId25"/>
    <p:sldId id="295" r:id="rId26"/>
    <p:sldId id="296" r:id="rId27"/>
    <p:sldId id="291" r:id="rId28"/>
    <p:sldId id="294" r:id="rId29"/>
    <p:sldId id="293" r:id="rId30"/>
    <p:sldId id="292" r:id="rId31"/>
    <p:sldId id="280" r:id="rId32"/>
    <p:sldId id="289" r:id="rId33"/>
    <p:sldId id="283" r:id="rId34"/>
    <p:sldId id="284" r:id="rId35"/>
    <p:sldId id="287" r:id="rId36"/>
    <p:sldId id="297" r:id="rId37"/>
    <p:sldId id="298" r:id="rId38"/>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0"/>
    <p:restoredTop sz="94753"/>
  </p:normalViewPr>
  <p:slideViewPr>
    <p:cSldViewPr snapToGrid="0">
      <p:cViewPr varScale="1">
        <p:scale>
          <a:sx n="90" d="100"/>
          <a:sy n="90" d="100"/>
        </p:scale>
        <p:origin x="23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23016-CD74-B14D-9F34-4451807052A0}" type="datetimeFigureOut">
              <a:rPr lang="en-CN" smtClean="0"/>
              <a:t>2022/9/13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E5559E-3AE5-1742-AA6A-FB81E387EFAB}" type="slidenum">
              <a:rPr lang="en-CN" smtClean="0"/>
              <a:t>‹#›</a:t>
            </a:fld>
            <a:endParaRPr lang="en-CN"/>
          </a:p>
        </p:txBody>
      </p:sp>
    </p:spTree>
    <p:extLst>
      <p:ext uri="{BB962C8B-B14F-4D97-AF65-F5344CB8AC3E}">
        <p14:creationId xmlns:p14="http://schemas.microsoft.com/office/powerpoint/2010/main" val="1918883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7E5559E-3AE5-1742-AA6A-FB81E387EFAB}" type="slidenum">
              <a:rPr lang="en-CN" smtClean="0"/>
              <a:t>14</a:t>
            </a:fld>
            <a:endParaRPr lang="en-CN"/>
          </a:p>
        </p:txBody>
      </p:sp>
    </p:spTree>
    <p:extLst>
      <p:ext uri="{BB962C8B-B14F-4D97-AF65-F5344CB8AC3E}">
        <p14:creationId xmlns:p14="http://schemas.microsoft.com/office/powerpoint/2010/main" val="303580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7E5559E-3AE5-1742-AA6A-FB81E387EFAB}" type="slidenum">
              <a:rPr lang="en-CN" smtClean="0"/>
              <a:t>22</a:t>
            </a:fld>
            <a:endParaRPr lang="en-CN"/>
          </a:p>
        </p:txBody>
      </p:sp>
    </p:spTree>
    <p:extLst>
      <p:ext uri="{BB962C8B-B14F-4D97-AF65-F5344CB8AC3E}">
        <p14:creationId xmlns:p14="http://schemas.microsoft.com/office/powerpoint/2010/main" val="10293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7E5559E-3AE5-1742-AA6A-FB81E387EFAB}" type="slidenum">
              <a:rPr lang="en-CN" smtClean="0"/>
              <a:t>25</a:t>
            </a:fld>
            <a:endParaRPr lang="en-CN"/>
          </a:p>
        </p:txBody>
      </p:sp>
    </p:spTree>
    <p:extLst>
      <p:ext uri="{BB962C8B-B14F-4D97-AF65-F5344CB8AC3E}">
        <p14:creationId xmlns:p14="http://schemas.microsoft.com/office/powerpoint/2010/main" val="1859604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7E5559E-3AE5-1742-AA6A-FB81E387EFAB}" type="slidenum">
              <a:rPr lang="en-CN" smtClean="0"/>
              <a:t>29</a:t>
            </a:fld>
            <a:endParaRPr lang="en-CN"/>
          </a:p>
        </p:txBody>
      </p:sp>
    </p:spTree>
    <p:extLst>
      <p:ext uri="{BB962C8B-B14F-4D97-AF65-F5344CB8AC3E}">
        <p14:creationId xmlns:p14="http://schemas.microsoft.com/office/powerpoint/2010/main" val="1033775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7E5559E-3AE5-1742-AA6A-FB81E387EFAB}" type="slidenum">
              <a:rPr lang="en-CN" smtClean="0"/>
              <a:t>33</a:t>
            </a:fld>
            <a:endParaRPr lang="en-CN"/>
          </a:p>
        </p:txBody>
      </p:sp>
    </p:spTree>
    <p:extLst>
      <p:ext uri="{BB962C8B-B14F-4D97-AF65-F5344CB8AC3E}">
        <p14:creationId xmlns:p14="http://schemas.microsoft.com/office/powerpoint/2010/main" val="903194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7E5559E-3AE5-1742-AA6A-FB81E387EFAB}" type="slidenum">
              <a:rPr lang="en-CN" smtClean="0"/>
              <a:t>36</a:t>
            </a:fld>
            <a:endParaRPr lang="en-CN"/>
          </a:p>
        </p:txBody>
      </p:sp>
    </p:spTree>
    <p:extLst>
      <p:ext uri="{BB962C8B-B14F-4D97-AF65-F5344CB8AC3E}">
        <p14:creationId xmlns:p14="http://schemas.microsoft.com/office/powerpoint/2010/main" val="3021534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45E1-3B26-3221-DDB6-793DE70628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E2C9DE21-5AF8-C934-3829-D8773646F9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7969379A-948F-713D-FBCE-6CC848A4556A}"/>
              </a:ext>
            </a:extLst>
          </p:cNvPr>
          <p:cNvSpPr>
            <a:spLocks noGrp="1"/>
          </p:cNvSpPr>
          <p:nvPr>
            <p:ph type="dt" sz="half" idx="10"/>
          </p:nvPr>
        </p:nvSpPr>
        <p:spPr/>
        <p:txBody>
          <a:bodyPr/>
          <a:lstStyle/>
          <a:p>
            <a:fld id="{B319FE2C-6AC2-9F42-B718-233F8762E4C8}" type="datetimeFigureOut">
              <a:rPr lang="en-CN" smtClean="0"/>
              <a:t>2022/9/13</a:t>
            </a:fld>
            <a:endParaRPr lang="en-CN"/>
          </a:p>
        </p:txBody>
      </p:sp>
      <p:sp>
        <p:nvSpPr>
          <p:cNvPr id="5" name="Footer Placeholder 4">
            <a:extLst>
              <a:ext uri="{FF2B5EF4-FFF2-40B4-BE49-F238E27FC236}">
                <a16:creationId xmlns:a16="http://schemas.microsoft.com/office/drawing/2014/main" id="{C221C8F2-9ACB-C5B3-73FE-4964C697FD09}"/>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0A0C467-1D70-EF45-552F-8119BD6B8F0B}"/>
              </a:ext>
            </a:extLst>
          </p:cNvPr>
          <p:cNvSpPr>
            <a:spLocks noGrp="1"/>
          </p:cNvSpPr>
          <p:nvPr>
            <p:ph type="sldNum" sz="quarter" idx="12"/>
          </p:nvPr>
        </p:nvSpPr>
        <p:spPr/>
        <p:txBody>
          <a:bodyPr/>
          <a:lstStyle/>
          <a:p>
            <a:fld id="{ACAFB6E3-8577-674B-A065-9745D683201B}" type="slidenum">
              <a:rPr lang="en-CN" smtClean="0"/>
              <a:t>‹#›</a:t>
            </a:fld>
            <a:endParaRPr lang="en-CN"/>
          </a:p>
        </p:txBody>
      </p:sp>
    </p:spTree>
    <p:extLst>
      <p:ext uri="{BB962C8B-B14F-4D97-AF65-F5344CB8AC3E}">
        <p14:creationId xmlns:p14="http://schemas.microsoft.com/office/powerpoint/2010/main" val="227244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4005F-8CD5-8E95-AE89-57F29FBC9652}"/>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445CBCE2-707D-93C1-6155-0E7B155055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63DAA4C9-38FF-9A60-EA73-EC325BE897C7}"/>
              </a:ext>
            </a:extLst>
          </p:cNvPr>
          <p:cNvSpPr>
            <a:spLocks noGrp="1"/>
          </p:cNvSpPr>
          <p:nvPr>
            <p:ph type="dt" sz="half" idx="10"/>
          </p:nvPr>
        </p:nvSpPr>
        <p:spPr/>
        <p:txBody>
          <a:bodyPr/>
          <a:lstStyle/>
          <a:p>
            <a:fld id="{B319FE2C-6AC2-9F42-B718-233F8762E4C8}" type="datetimeFigureOut">
              <a:rPr lang="en-CN" smtClean="0"/>
              <a:t>2022/9/13</a:t>
            </a:fld>
            <a:endParaRPr lang="en-CN"/>
          </a:p>
        </p:txBody>
      </p:sp>
      <p:sp>
        <p:nvSpPr>
          <p:cNvPr id="5" name="Footer Placeholder 4">
            <a:extLst>
              <a:ext uri="{FF2B5EF4-FFF2-40B4-BE49-F238E27FC236}">
                <a16:creationId xmlns:a16="http://schemas.microsoft.com/office/drawing/2014/main" id="{22218F5C-196A-0BA5-170F-77FB9503049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1091238-1156-082C-AD44-CD329BA9B495}"/>
              </a:ext>
            </a:extLst>
          </p:cNvPr>
          <p:cNvSpPr>
            <a:spLocks noGrp="1"/>
          </p:cNvSpPr>
          <p:nvPr>
            <p:ph type="sldNum" sz="quarter" idx="12"/>
          </p:nvPr>
        </p:nvSpPr>
        <p:spPr/>
        <p:txBody>
          <a:bodyPr/>
          <a:lstStyle/>
          <a:p>
            <a:fld id="{ACAFB6E3-8577-674B-A065-9745D683201B}" type="slidenum">
              <a:rPr lang="en-CN" smtClean="0"/>
              <a:t>‹#›</a:t>
            </a:fld>
            <a:endParaRPr lang="en-CN"/>
          </a:p>
        </p:txBody>
      </p:sp>
    </p:spTree>
    <p:extLst>
      <p:ext uri="{BB962C8B-B14F-4D97-AF65-F5344CB8AC3E}">
        <p14:creationId xmlns:p14="http://schemas.microsoft.com/office/powerpoint/2010/main" val="2981249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FA4F4C-ECB9-A72A-F516-DBFBB7F1D7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A48C7C4A-3157-6D74-61F2-A78FBF4B1C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9EB4942-29E7-7507-D1DA-A4F4FBE468AC}"/>
              </a:ext>
            </a:extLst>
          </p:cNvPr>
          <p:cNvSpPr>
            <a:spLocks noGrp="1"/>
          </p:cNvSpPr>
          <p:nvPr>
            <p:ph type="dt" sz="half" idx="10"/>
          </p:nvPr>
        </p:nvSpPr>
        <p:spPr/>
        <p:txBody>
          <a:bodyPr/>
          <a:lstStyle/>
          <a:p>
            <a:fld id="{B319FE2C-6AC2-9F42-B718-233F8762E4C8}" type="datetimeFigureOut">
              <a:rPr lang="en-CN" smtClean="0"/>
              <a:t>2022/9/13</a:t>
            </a:fld>
            <a:endParaRPr lang="en-CN"/>
          </a:p>
        </p:txBody>
      </p:sp>
      <p:sp>
        <p:nvSpPr>
          <p:cNvPr id="5" name="Footer Placeholder 4">
            <a:extLst>
              <a:ext uri="{FF2B5EF4-FFF2-40B4-BE49-F238E27FC236}">
                <a16:creationId xmlns:a16="http://schemas.microsoft.com/office/drawing/2014/main" id="{54AA5805-562A-FD9C-A415-14DFD6B2A379}"/>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DAA4795-3098-ECAA-0D85-BE1B2841C4AD}"/>
              </a:ext>
            </a:extLst>
          </p:cNvPr>
          <p:cNvSpPr>
            <a:spLocks noGrp="1"/>
          </p:cNvSpPr>
          <p:nvPr>
            <p:ph type="sldNum" sz="quarter" idx="12"/>
          </p:nvPr>
        </p:nvSpPr>
        <p:spPr/>
        <p:txBody>
          <a:bodyPr/>
          <a:lstStyle/>
          <a:p>
            <a:fld id="{ACAFB6E3-8577-674B-A065-9745D683201B}" type="slidenum">
              <a:rPr lang="en-CN" smtClean="0"/>
              <a:t>‹#›</a:t>
            </a:fld>
            <a:endParaRPr lang="en-CN"/>
          </a:p>
        </p:txBody>
      </p:sp>
    </p:spTree>
    <p:extLst>
      <p:ext uri="{BB962C8B-B14F-4D97-AF65-F5344CB8AC3E}">
        <p14:creationId xmlns:p14="http://schemas.microsoft.com/office/powerpoint/2010/main" val="2723606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AF8DA-3E1E-B183-7058-45A04762C6AD}"/>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E11AD791-30E6-5649-9261-AEC7B7242B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BAD32DC-E008-5F76-78EB-7C77C3C4A4D8}"/>
              </a:ext>
            </a:extLst>
          </p:cNvPr>
          <p:cNvSpPr>
            <a:spLocks noGrp="1"/>
          </p:cNvSpPr>
          <p:nvPr>
            <p:ph type="dt" sz="half" idx="10"/>
          </p:nvPr>
        </p:nvSpPr>
        <p:spPr/>
        <p:txBody>
          <a:bodyPr/>
          <a:lstStyle/>
          <a:p>
            <a:fld id="{B319FE2C-6AC2-9F42-B718-233F8762E4C8}" type="datetimeFigureOut">
              <a:rPr lang="en-CN" smtClean="0"/>
              <a:t>2022/9/13</a:t>
            </a:fld>
            <a:endParaRPr lang="en-CN"/>
          </a:p>
        </p:txBody>
      </p:sp>
      <p:sp>
        <p:nvSpPr>
          <p:cNvPr id="5" name="Footer Placeholder 4">
            <a:extLst>
              <a:ext uri="{FF2B5EF4-FFF2-40B4-BE49-F238E27FC236}">
                <a16:creationId xmlns:a16="http://schemas.microsoft.com/office/drawing/2014/main" id="{14B943E4-DEDA-1023-779B-DFE9100862B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8DDFAB8-508E-8E78-12B1-E1CEF232CE16}"/>
              </a:ext>
            </a:extLst>
          </p:cNvPr>
          <p:cNvSpPr>
            <a:spLocks noGrp="1"/>
          </p:cNvSpPr>
          <p:nvPr>
            <p:ph type="sldNum" sz="quarter" idx="12"/>
          </p:nvPr>
        </p:nvSpPr>
        <p:spPr/>
        <p:txBody>
          <a:bodyPr/>
          <a:lstStyle/>
          <a:p>
            <a:fld id="{ACAFB6E3-8577-674B-A065-9745D683201B}" type="slidenum">
              <a:rPr lang="en-CN" smtClean="0"/>
              <a:t>‹#›</a:t>
            </a:fld>
            <a:endParaRPr lang="en-CN"/>
          </a:p>
        </p:txBody>
      </p:sp>
    </p:spTree>
    <p:extLst>
      <p:ext uri="{BB962C8B-B14F-4D97-AF65-F5344CB8AC3E}">
        <p14:creationId xmlns:p14="http://schemas.microsoft.com/office/powerpoint/2010/main" val="2863687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522AE-419C-986F-B646-90F972F33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66509FE6-B496-0668-F70E-6EB666BDC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5B1490-92DE-BFF3-7E67-0B2C2AADCA5D}"/>
              </a:ext>
            </a:extLst>
          </p:cNvPr>
          <p:cNvSpPr>
            <a:spLocks noGrp="1"/>
          </p:cNvSpPr>
          <p:nvPr>
            <p:ph type="dt" sz="half" idx="10"/>
          </p:nvPr>
        </p:nvSpPr>
        <p:spPr/>
        <p:txBody>
          <a:bodyPr/>
          <a:lstStyle/>
          <a:p>
            <a:fld id="{B319FE2C-6AC2-9F42-B718-233F8762E4C8}" type="datetimeFigureOut">
              <a:rPr lang="en-CN" smtClean="0"/>
              <a:t>2022/9/13</a:t>
            </a:fld>
            <a:endParaRPr lang="en-CN"/>
          </a:p>
        </p:txBody>
      </p:sp>
      <p:sp>
        <p:nvSpPr>
          <p:cNvPr id="5" name="Footer Placeholder 4">
            <a:extLst>
              <a:ext uri="{FF2B5EF4-FFF2-40B4-BE49-F238E27FC236}">
                <a16:creationId xmlns:a16="http://schemas.microsoft.com/office/drawing/2014/main" id="{6F2E5B9D-211C-4E8F-FBAD-31A6AFD63FE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58851E4-F67B-30DC-0649-E9825B1F6B49}"/>
              </a:ext>
            </a:extLst>
          </p:cNvPr>
          <p:cNvSpPr>
            <a:spLocks noGrp="1"/>
          </p:cNvSpPr>
          <p:nvPr>
            <p:ph type="sldNum" sz="quarter" idx="12"/>
          </p:nvPr>
        </p:nvSpPr>
        <p:spPr/>
        <p:txBody>
          <a:bodyPr/>
          <a:lstStyle/>
          <a:p>
            <a:fld id="{ACAFB6E3-8577-674B-A065-9745D683201B}" type="slidenum">
              <a:rPr lang="en-CN" smtClean="0"/>
              <a:t>‹#›</a:t>
            </a:fld>
            <a:endParaRPr lang="en-CN"/>
          </a:p>
        </p:txBody>
      </p:sp>
    </p:spTree>
    <p:extLst>
      <p:ext uri="{BB962C8B-B14F-4D97-AF65-F5344CB8AC3E}">
        <p14:creationId xmlns:p14="http://schemas.microsoft.com/office/powerpoint/2010/main" val="289595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CAC2-AE95-0600-6031-94DDDD6A5861}"/>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84064798-5CEB-D44A-91C5-CD978D9384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C38992E6-5B24-94BD-A1EA-3E626D0E15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79BB8AAA-870F-0BE5-052E-7B471A25F278}"/>
              </a:ext>
            </a:extLst>
          </p:cNvPr>
          <p:cNvSpPr>
            <a:spLocks noGrp="1"/>
          </p:cNvSpPr>
          <p:nvPr>
            <p:ph type="dt" sz="half" idx="10"/>
          </p:nvPr>
        </p:nvSpPr>
        <p:spPr/>
        <p:txBody>
          <a:bodyPr/>
          <a:lstStyle/>
          <a:p>
            <a:fld id="{B319FE2C-6AC2-9F42-B718-233F8762E4C8}" type="datetimeFigureOut">
              <a:rPr lang="en-CN" smtClean="0"/>
              <a:t>2022/9/13</a:t>
            </a:fld>
            <a:endParaRPr lang="en-CN"/>
          </a:p>
        </p:txBody>
      </p:sp>
      <p:sp>
        <p:nvSpPr>
          <p:cNvPr id="6" name="Footer Placeholder 5">
            <a:extLst>
              <a:ext uri="{FF2B5EF4-FFF2-40B4-BE49-F238E27FC236}">
                <a16:creationId xmlns:a16="http://schemas.microsoft.com/office/drawing/2014/main" id="{581B8DCA-4227-E1E3-F6FC-C781A9237808}"/>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9DA5E9F8-277D-7AFF-AFB2-849749745443}"/>
              </a:ext>
            </a:extLst>
          </p:cNvPr>
          <p:cNvSpPr>
            <a:spLocks noGrp="1"/>
          </p:cNvSpPr>
          <p:nvPr>
            <p:ph type="sldNum" sz="quarter" idx="12"/>
          </p:nvPr>
        </p:nvSpPr>
        <p:spPr/>
        <p:txBody>
          <a:bodyPr/>
          <a:lstStyle/>
          <a:p>
            <a:fld id="{ACAFB6E3-8577-674B-A065-9745D683201B}" type="slidenum">
              <a:rPr lang="en-CN" smtClean="0"/>
              <a:t>‹#›</a:t>
            </a:fld>
            <a:endParaRPr lang="en-CN"/>
          </a:p>
        </p:txBody>
      </p:sp>
    </p:spTree>
    <p:extLst>
      <p:ext uri="{BB962C8B-B14F-4D97-AF65-F5344CB8AC3E}">
        <p14:creationId xmlns:p14="http://schemas.microsoft.com/office/powerpoint/2010/main" val="1130045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18CE-A628-4BDD-297E-B6FEE696CB2D}"/>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AC55E928-6EDD-42AC-AEF9-F7548D6BD4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9C77AF-E15E-EB5C-EA64-AB00F97F53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28057ACB-275A-696D-E8E6-554FC8FA33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B42195-7391-B293-3696-E3DF9E60CC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14840B77-5AD3-DF9D-B3B8-01A70F4C78B8}"/>
              </a:ext>
            </a:extLst>
          </p:cNvPr>
          <p:cNvSpPr>
            <a:spLocks noGrp="1"/>
          </p:cNvSpPr>
          <p:nvPr>
            <p:ph type="dt" sz="half" idx="10"/>
          </p:nvPr>
        </p:nvSpPr>
        <p:spPr/>
        <p:txBody>
          <a:bodyPr/>
          <a:lstStyle/>
          <a:p>
            <a:fld id="{B319FE2C-6AC2-9F42-B718-233F8762E4C8}" type="datetimeFigureOut">
              <a:rPr lang="en-CN" smtClean="0"/>
              <a:t>2022/9/13</a:t>
            </a:fld>
            <a:endParaRPr lang="en-CN"/>
          </a:p>
        </p:txBody>
      </p:sp>
      <p:sp>
        <p:nvSpPr>
          <p:cNvPr id="8" name="Footer Placeholder 7">
            <a:extLst>
              <a:ext uri="{FF2B5EF4-FFF2-40B4-BE49-F238E27FC236}">
                <a16:creationId xmlns:a16="http://schemas.microsoft.com/office/drawing/2014/main" id="{B2D5D92D-8524-7362-378A-2E4DC0DAF7D8}"/>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9F66887D-F63D-AC4A-0636-07ADF7DB6676}"/>
              </a:ext>
            </a:extLst>
          </p:cNvPr>
          <p:cNvSpPr>
            <a:spLocks noGrp="1"/>
          </p:cNvSpPr>
          <p:nvPr>
            <p:ph type="sldNum" sz="quarter" idx="12"/>
          </p:nvPr>
        </p:nvSpPr>
        <p:spPr/>
        <p:txBody>
          <a:bodyPr/>
          <a:lstStyle/>
          <a:p>
            <a:fld id="{ACAFB6E3-8577-674B-A065-9745D683201B}" type="slidenum">
              <a:rPr lang="en-CN" smtClean="0"/>
              <a:t>‹#›</a:t>
            </a:fld>
            <a:endParaRPr lang="en-CN"/>
          </a:p>
        </p:txBody>
      </p:sp>
    </p:spTree>
    <p:extLst>
      <p:ext uri="{BB962C8B-B14F-4D97-AF65-F5344CB8AC3E}">
        <p14:creationId xmlns:p14="http://schemas.microsoft.com/office/powerpoint/2010/main" val="156247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88DD8-434C-935E-D118-D778A2F15C1D}"/>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542FFCD2-A839-79B4-6189-7CD87E377B5E}"/>
              </a:ext>
            </a:extLst>
          </p:cNvPr>
          <p:cNvSpPr>
            <a:spLocks noGrp="1"/>
          </p:cNvSpPr>
          <p:nvPr>
            <p:ph type="dt" sz="half" idx="10"/>
          </p:nvPr>
        </p:nvSpPr>
        <p:spPr/>
        <p:txBody>
          <a:bodyPr/>
          <a:lstStyle/>
          <a:p>
            <a:fld id="{B319FE2C-6AC2-9F42-B718-233F8762E4C8}" type="datetimeFigureOut">
              <a:rPr lang="en-CN" smtClean="0"/>
              <a:t>2022/9/13</a:t>
            </a:fld>
            <a:endParaRPr lang="en-CN"/>
          </a:p>
        </p:txBody>
      </p:sp>
      <p:sp>
        <p:nvSpPr>
          <p:cNvPr id="4" name="Footer Placeholder 3">
            <a:extLst>
              <a:ext uri="{FF2B5EF4-FFF2-40B4-BE49-F238E27FC236}">
                <a16:creationId xmlns:a16="http://schemas.microsoft.com/office/drawing/2014/main" id="{2F4C2B42-BAE6-4388-5FB4-5D1D4568CA89}"/>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077402BC-AE57-3FE3-C591-F11995054A4D}"/>
              </a:ext>
            </a:extLst>
          </p:cNvPr>
          <p:cNvSpPr>
            <a:spLocks noGrp="1"/>
          </p:cNvSpPr>
          <p:nvPr>
            <p:ph type="sldNum" sz="quarter" idx="12"/>
          </p:nvPr>
        </p:nvSpPr>
        <p:spPr/>
        <p:txBody>
          <a:bodyPr/>
          <a:lstStyle/>
          <a:p>
            <a:fld id="{ACAFB6E3-8577-674B-A065-9745D683201B}" type="slidenum">
              <a:rPr lang="en-CN" smtClean="0"/>
              <a:t>‹#›</a:t>
            </a:fld>
            <a:endParaRPr lang="en-CN"/>
          </a:p>
        </p:txBody>
      </p:sp>
    </p:spTree>
    <p:extLst>
      <p:ext uri="{BB962C8B-B14F-4D97-AF65-F5344CB8AC3E}">
        <p14:creationId xmlns:p14="http://schemas.microsoft.com/office/powerpoint/2010/main" val="3104857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219D4F-0203-13DA-9D9B-710D2182A693}"/>
              </a:ext>
            </a:extLst>
          </p:cNvPr>
          <p:cNvSpPr>
            <a:spLocks noGrp="1"/>
          </p:cNvSpPr>
          <p:nvPr>
            <p:ph type="dt" sz="half" idx="10"/>
          </p:nvPr>
        </p:nvSpPr>
        <p:spPr/>
        <p:txBody>
          <a:bodyPr/>
          <a:lstStyle/>
          <a:p>
            <a:fld id="{B319FE2C-6AC2-9F42-B718-233F8762E4C8}" type="datetimeFigureOut">
              <a:rPr lang="en-CN" smtClean="0"/>
              <a:t>2022/9/13</a:t>
            </a:fld>
            <a:endParaRPr lang="en-CN"/>
          </a:p>
        </p:txBody>
      </p:sp>
      <p:sp>
        <p:nvSpPr>
          <p:cNvPr id="3" name="Footer Placeholder 2">
            <a:extLst>
              <a:ext uri="{FF2B5EF4-FFF2-40B4-BE49-F238E27FC236}">
                <a16:creationId xmlns:a16="http://schemas.microsoft.com/office/drawing/2014/main" id="{769C6539-53D2-E95A-B9E5-51A67F950E4A}"/>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848310C3-CEF7-E7D5-0861-2433372E2C43}"/>
              </a:ext>
            </a:extLst>
          </p:cNvPr>
          <p:cNvSpPr>
            <a:spLocks noGrp="1"/>
          </p:cNvSpPr>
          <p:nvPr>
            <p:ph type="sldNum" sz="quarter" idx="12"/>
          </p:nvPr>
        </p:nvSpPr>
        <p:spPr/>
        <p:txBody>
          <a:bodyPr/>
          <a:lstStyle/>
          <a:p>
            <a:fld id="{ACAFB6E3-8577-674B-A065-9745D683201B}" type="slidenum">
              <a:rPr lang="en-CN" smtClean="0"/>
              <a:t>‹#›</a:t>
            </a:fld>
            <a:endParaRPr lang="en-CN"/>
          </a:p>
        </p:txBody>
      </p:sp>
    </p:spTree>
    <p:extLst>
      <p:ext uri="{BB962C8B-B14F-4D97-AF65-F5344CB8AC3E}">
        <p14:creationId xmlns:p14="http://schemas.microsoft.com/office/powerpoint/2010/main" val="1761087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C98A4-5098-148F-4564-A36A32485F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7BFF004B-C09E-DB4B-ABA1-0EAC2F0028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C21A5C35-9F35-38A5-B902-674D6EC8FF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BB61D4-266C-6B04-2694-F21765F5D0D8}"/>
              </a:ext>
            </a:extLst>
          </p:cNvPr>
          <p:cNvSpPr>
            <a:spLocks noGrp="1"/>
          </p:cNvSpPr>
          <p:nvPr>
            <p:ph type="dt" sz="half" idx="10"/>
          </p:nvPr>
        </p:nvSpPr>
        <p:spPr/>
        <p:txBody>
          <a:bodyPr/>
          <a:lstStyle/>
          <a:p>
            <a:fld id="{B319FE2C-6AC2-9F42-B718-233F8762E4C8}" type="datetimeFigureOut">
              <a:rPr lang="en-CN" smtClean="0"/>
              <a:t>2022/9/13</a:t>
            </a:fld>
            <a:endParaRPr lang="en-CN"/>
          </a:p>
        </p:txBody>
      </p:sp>
      <p:sp>
        <p:nvSpPr>
          <p:cNvPr id="6" name="Footer Placeholder 5">
            <a:extLst>
              <a:ext uri="{FF2B5EF4-FFF2-40B4-BE49-F238E27FC236}">
                <a16:creationId xmlns:a16="http://schemas.microsoft.com/office/drawing/2014/main" id="{A246BCAC-5C02-425C-FAC7-C2DAD2EED8F5}"/>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F5020B7-61EE-FE72-0BC9-E73A050851AF}"/>
              </a:ext>
            </a:extLst>
          </p:cNvPr>
          <p:cNvSpPr>
            <a:spLocks noGrp="1"/>
          </p:cNvSpPr>
          <p:nvPr>
            <p:ph type="sldNum" sz="quarter" idx="12"/>
          </p:nvPr>
        </p:nvSpPr>
        <p:spPr/>
        <p:txBody>
          <a:bodyPr/>
          <a:lstStyle/>
          <a:p>
            <a:fld id="{ACAFB6E3-8577-674B-A065-9745D683201B}" type="slidenum">
              <a:rPr lang="en-CN" smtClean="0"/>
              <a:t>‹#›</a:t>
            </a:fld>
            <a:endParaRPr lang="en-CN"/>
          </a:p>
        </p:txBody>
      </p:sp>
    </p:spTree>
    <p:extLst>
      <p:ext uri="{BB962C8B-B14F-4D97-AF65-F5344CB8AC3E}">
        <p14:creationId xmlns:p14="http://schemas.microsoft.com/office/powerpoint/2010/main" val="428552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6704-C314-A91B-7921-BDC0B68B2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CD299AA3-FD9B-5DF7-6B0C-8B021AC65E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B536A896-7308-C363-CEC1-B26C1AA12D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4FBD8-A461-8C78-A035-77D12CAFAF7E}"/>
              </a:ext>
            </a:extLst>
          </p:cNvPr>
          <p:cNvSpPr>
            <a:spLocks noGrp="1"/>
          </p:cNvSpPr>
          <p:nvPr>
            <p:ph type="dt" sz="half" idx="10"/>
          </p:nvPr>
        </p:nvSpPr>
        <p:spPr/>
        <p:txBody>
          <a:bodyPr/>
          <a:lstStyle/>
          <a:p>
            <a:fld id="{B319FE2C-6AC2-9F42-B718-233F8762E4C8}" type="datetimeFigureOut">
              <a:rPr lang="en-CN" smtClean="0"/>
              <a:t>2022/9/13</a:t>
            </a:fld>
            <a:endParaRPr lang="en-CN"/>
          </a:p>
        </p:txBody>
      </p:sp>
      <p:sp>
        <p:nvSpPr>
          <p:cNvPr id="6" name="Footer Placeholder 5">
            <a:extLst>
              <a:ext uri="{FF2B5EF4-FFF2-40B4-BE49-F238E27FC236}">
                <a16:creationId xmlns:a16="http://schemas.microsoft.com/office/drawing/2014/main" id="{DB16B4ED-A094-938A-6E40-61AA21989F87}"/>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A5C577BE-D96A-D3E3-5C1D-8A57B68043F2}"/>
              </a:ext>
            </a:extLst>
          </p:cNvPr>
          <p:cNvSpPr>
            <a:spLocks noGrp="1"/>
          </p:cNvSpPr>
          <p:nvPr>
            <p:ph type="sldNum" sz="quarter" idx="12"/>
          </p:nvPr>
        </p:nvSpPr>
        <p:spPr/>
        <p:txBody>
          <a:bodyPr/>
          <a:lstStyle/>
          <a:p>
            <a:fld id="{ACAFB6E3-8577-674B-A065-9745D683201B}" type="slidenum">
              <a:rPr lang="en-CN" smtClean="0"/>
              <a:t>‹#›</a:t>
            </a:fld>
            <a:endParaRPr lang="en-CN"/>
          </a:p>
        </p:txBody>
      </p:sp>
    </p:spTree>
    <p:extLst>
      <p:ext uri="{BB962C8B-B14F-4D97-AF65-F5344CB8AC3E}">
        <p14:creationId xmlns:p14="http://schemas.microsoft.com/office/powerpoint/2010/main" val="314856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CD0BB0-9C04-7CBF-6CAE-EF460B590A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09B9F90F-43DF-3F38-1E40-147491192F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F41F905-2D08-F1AF-E514-79B0A23AB9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19FE2C-6AC2-9F42-B718-233F8762E4C8}" type="datetimeFigureOut">
              <a:rPr lang="en-CN" smtClean="0"/>
              <a:t>2022/9/13</a:t>
            </a:fld>
            <a:endParaRPr lang="en-CN"/>
          </a:p>
        </p:txBody>
      </p:sp>
      <p:sp>
        <p:nvSpPr>
          <p:cNvPr id="5" name="Footer Placeholder 4">
            <a:extLst>
              <a:ext uri="{FF2B5EF4-FFF2-40B4-BE49-F238E27FC236}">
                <a16:creationId xmlns:a16="http://schemas.microsoft.com/office/drawing/2014/main" id="{2CA50A56-2DFE-3E89-8632-73F080C7C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E3F36FB1-5358-822D-88C7-ED2DC1D5B1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AFB6E3-8577-674B-A065-9745D683201B}" type="slidenum">
              <a:rPr lang="en-CN" smtClean="0"/>
              <a:t>‹#›</a:t>
            </a:fld>
            <a:endParaRPr lang="en-CN"/>
          </a:p>
        </p:txBody>
      </p:sp>
    </p:spTree>
    <p:extLst>
      <p:ext uri="{BB962C8B-B14F-4D97-AF65-F5344CB8AC3E}">
        <p14:creationId xmlns:p14="http://schemas.microsoft.com/office/powerpoint/2010/main" val="2408354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119010355@link.cuhk.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DCFBB-252D-6353-4EBC-CB859446C7F9}"/>
              </a:ext>
            </a:extLst>
          </p:cNvPr>
          <p:cNvSpPr>
            <a:spLocks noGrp="1"/>
          </p:cNvSpPr>
          <p:nvPr>
            <p:ph type="ctrTitle"/>
          </p:nvPr>
        </p:nvSpPr>
        <p:spPr>
          <a:xfrm>
            <a:off x="1524000" y="1907381"/>
            <a:ext cx="9144000" cy="2387600"/>
          </a:xfrm>
        </p:spPr>
        <p:txBody>
          <a:bodyPr>
            <a:normAutofit/>
          </a:bodyPr>
          <a:lstStyle/>
          <a:p>
            <a:r>
              <a:rPr lang="en-CN" sz="4900" dirty="0">
                <a:solidFill>
                  <a:srgbClr val="1A0DAB"/>
                </a:solidFill>
                <a:latin typeface="arial" panose="020B0604020202020204" pitchFamily="34" charset="0"/>
              </a:rPr>
              <a:t>CSC4005</a:t>
            </a:r>
            <a:r>
              <a:rPr lang="en-CN" dirty="0">
                <a:latin typeface="Arial" panose="020B0604020202020204" pitchFamily="34" charset="0"/>
                <a:cs typeface="Arial" panose="020B0604020202020204" pitchFamily="34" charset="0"/>
              </a:rPr>
              <a:t> </a:t>
            </a:r>
            <a:br>
              <a:rPr lang="en-CN" dirty="0">
                <a:latin typeface="Arial" panose="020B0604020202020204" pitchFamily="34" charset="0"/>
                <a:cs typeface="Arial" panose="020B0604020202020204" pitchFamily="34" charset="0"/>
              </a:rPr>
            </a:br>
            <a:r>
              <a:rPr lang="en-CN" sz="4900" dirty="0">
                <a:solidFill>
                  <a:srgbClr val="1A0DAB"/>
                </a:solidFill>
                <a:latin typeface="arial" panose="020B0604020202020204" pitchFamily="34" charset="0"/>
              </a:rPr>
              <a:t>Parallel Programming </a:t>
            </a:r>
            <a:br>
              <a:rPr lang="en-CN" sz="4900" dirty="0">
                <a:solidFill>
                  <a:srgbClr val="1A0DAB"/>
                </a:solidFill>
                <a:latin typeface="arial" panose="020B0604020202020204" pitchFamily="34" charset="0"/>
              </a:rPr>
            </a:br>
            <a:r>
              <a:rPr lang="en-CN" sz="4900" dirty="0">
                <a:solidFill>
                  <a:srgbClr val="1A0DAB"/>
                </a:solidFill>
                <a:latin typeface="arial" panose="020B0604020202020204" pitchFamily="34" charset="0"/>
              </a:rPr>
              <a:t>Tutorial 1</a:t>
            </a:r>
          </a:p>
        </p:txBody>
      </p:sp>
      <p:sp>
        <p:nvSpPr>
          <p:cNvPr id="3" name="Subtitle 2">
            <a:extLst>
              <a:ext uri="{FF2B5EF4-FFF2-40B4-BE49-F238E27FC236}">
                <a16:creationId xmlns:a16="http://schemas.microsoft.com/office/drawing/2014/main" id="{A515C2AF-DB8A-66AD-AE08-0E52100CA171}"/>
              </a:ext>
            </a:extLst>
          </p:cNvPr>
          <p:cNvSpPr>
            <a:spLocks noGrp="1"/>
          </p:cNvSpPr>
          <p:nvPr>
            <p:ph type="subTitle" idx="1"/>
          </p:nvPr>
        </p:nvSpPr>
        <p:spPr>
          <a:xfrm>
            <a:off x="1524000" y="4907756"/>
            <a:ext cx="9144000" cy="1655762"/>
          </a:xfrm>
        </p:spPr>
        <p:txBody>
          <a:bodyPr/>
          <a:lstStyle/>
          <a:p>
            <a:r>
              <a:rPr lang="en-CN" dirty="0">
                <a:cs typeface="Arial" panose="020B0604020202020204" pitchFamily="34" charset="0"/>
              </a:rPr>
              <a:t>Bokai Xu, </a:t>
            </a:r>
            <a:r>
              <a:rPr lang="en-CN" dirty="0">
                <a:cs typeface="Arial" panose="020B0604020202020204" pitchFamily="34" charset="0"/>
                <a:hlinkClick r:id="rId2"/>
              </a:rPr>
              <a:t>119010355@link.cuhk.edu.cn</a:t>
            </a:r>
            <a:r>
              <a:rPr lang="en-CN" dirty="0">
                <a:cs typeface="Arial" panose="020B0604020202020204" pitchFamily="34" charset="0"/>
              </a:rPr>
              <a:t> </a:t>
            </a:r>
          </a:p>
        </p:txBody>
      </p:sp>
    </p:spTree>
    <p:extLst>
      <p:ext uri="{BB962C8B-B14F-4D97-AF65-F5344CB8AC3E}">
        <p14:creationId xmlns:p14="http://schemas.microsoft.com/office/powerpoint/2010/main" val="3508128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9CE3F-7701-F31C-4283-5FFD61C76479}"/>
              </a:ext>
            </a:extLst>
          </p:cNvPr>
          <p:cNvSpPr>
            <a:spLocks noGrp="1"/>
          </p:cNvSpPr>
          <p:nvPr>
            <p:ph type="title"/>
          </p:nvPr>
        </p:nvSpPr>
        <p:spPr/>
        <p:txBody>
          <a:bodyPr/>
          <a:lstStyle/>
          <a:p>
            <a:r>
              <a:rPr lang="en-US" dirty="0" err="1">
                <a:solidFill>
                  <a:srgbClr val="1A0DAB"/>
                </a:solidFill>
                <a:latin typeface="arial" panose="020B0604020202020204" pitchFamily="34" charset="0"/>
              </a:rPr>
              <a:t>pwd</a:t>
            </a:r>
            <a:endParaRPr lang="en-CN" dirty="0">
              <a:solidFill>
                <a:srgbClr val="1A0DAB"/>
              </a:solidFill>
              <a:latin typeface="arial" panose="020B0604020202020204" pitchFamily="34" charset="0"/>
            </a:endParaRPr>
          </a:p>
        </p:txBody>
      </p:sp>
      <p:sp>
        <p:nvSpPr>
          <p:cNvPr id="3" name="Content Placeholder 2">
            <a:extLst>
              <a:ext uri="{FF2B5EF4-FFF2-40B4-BE49-F238E27FC236}">
                <a16:creationId xmlns:a16="http://schemas.microsoft.com/office/drawing/2014/main" id="{A7520B25-8D9A-278C-48D0-AAC1BA0A8DDA}"/>
              </a:ext>
            </a:extLst>
          </p:cNvPr>
          <p:cNvSpPr>
            <a:spLocks noGrp="1"/>
          </p:cNvSpPr>
          <p:nvPr>
            <p:ph idx="1"/>
          </p:nvPr>
        </p:nvSpPr>
        <p:spPr/>
        <p:txBody>
          <a:bodyPr/>
          <a:lstStyle/>
          <a:p>
            <a:pPr algn="l"/>
            <a:r>
              <a:rPr lang="en-US" b="0" i="0" dirty="0">
                <a:solidFill>
                  <a:srgbClr val="36344D"/>
                </a:solidFill>
                <a:effectLst/>
                <a:latin typeface="Muli"/>
              </a:rPr>
              <a:t>Use the </a:t>
            </a:r>
            <a:r>
              <a:rPr lang="en-US" b="1" i="0" dirty="0" err="1">
                <a:solidFill>
                  <a:srgbClr val="36344D"/>
                </a:solidFill>
                <a:effectLst/>
                <a:latin typeface="Muli"/>
              </a:rPr>
              <a:t>pwd</a:t>
            </a:r>
            <a:r>
              <a:rPr lang="en-US" b="0" i="0" dirty="0">
                <a:solidFill>
                  <a:srgbClr val="36344D"/>
                </a:solidFill>
                <a:effectLst/>
                <a:latin typeface="Muli"/>
              </a:rPr>
              <a:t> command to find out the path of the current working directory (folder) you’re in. The command will return an absolute (full) path, which is basically a path of all the directories that starts with a forward slash </a:t>
            </a:r>
            <a:r>
              <a:rPr lang="en-US" b="1" i="0" dirty="0">
                <a:solidFill>
                  <a:srgbClr val="36344D"/>
                </a:solidFill>
                <a:effectLst/>
                <a:latin typeface="Muli"/>
              </a:rPr>
              <a:t>(/)</a:t>
            </a:r>
            <a:r>
              <a:rPr lang="en-US" b="0" i="0" dirty="0">
                <a:solidFill>
                  <a:srgbClr val="36344D"/>
                </a:solidFill>
                <a:effectLst/>
                <a:latin typeface="Muli"/>
              </a:rPr>
              <a:t>. An example of an absolute path is </a:t>
            </a:r>
            <a:r>
              <a:rPr lang="en-US" b="1" i="0" dirty="0">
                <a:solidFill>
                  <a:srgbClr val="36344D"/>
                </a:solidFill>
                <a:effectLst/>
                <a:latin typeface="Muli"/>
              </a:rPr>
              <a:t>/home/username</a:t>
            </a:r>
            <a:r>
              <a:rPr lang="en-US" b="0" i="0" dirty="0">
                <a:solidFill>
                  <a:srgbClr val="36344D"/>
                </a:solidFill>
                <a:effectLst/>
                <a:latin typeface="Muli"/>
              </a:rPr>
              <a:t>.</a:t>
            </a:r>
          </a:p>
          <a:p>
            <a:endParaRPr lang="en-CN" dirty="0"/>
          </a:p>
        </p:txBody>
      </p:sp>
      <p:pic>
        <p:nvPicPr>
          <p:cNvPr id="5" name="Picture 4">
            <a:extLst>
              <a:ext uri="{FF2B5EF4-FFF2-40B4-BE49-F238E27FC236}">
                <a16:creationId xmlns:a16="http://schemas.microsoft.com/office/drawing/2014/main" id="{D1D09EEE-ADAE-8211-A3D1-E01F7860E250}"/>
              </a:ext>
            </a:extLst>
          </p:cNvPr>
          <p:cNvPicPr>
            <a:picLocks noChangeAspect="1"/>
          </p:cNvPicPr>
          <p:nvPr/>
        </p:nvPicPr>
        <p:blipFill>
          <a:blip r:embed="rId2"/>
          <a:stretch>
            <a:fillRect/>
          </a:stretch>
        </p:blipFill>
        <p:spPr>
          <a:xfrm>
            <a:off x="4127500" y="4695825"/>
            <a:ext cx="3251200" cy="609600"/>
          </a:xfrm>
          <a:prstGeom prst="rect">
            <a:avLst/>
          </a:prstGeom>
        </p:spPr>
      </p:pic>
    </p:spTree>
    <p:extLst>
      <p:ext uri="{BB962C8B-B14F-4D97-AF65-F5344CB8AC3E}">
        <p14:creationId xmlns:p14="http://schemas.microsoft.com/office/powerpoint/2010/main" val="3909164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22E3-26BC-7686-F43B-10B7E90A6013}"/>
              </a:ext>
            </a:extLst>
          </p:cNvPr>
          <p:cNvSpPr>
            <a:spLocks noGrp="1"/>
          </p:cNvSpPr>
          <p:nvPr>
            <p:ph type="title"/>
          </p:nvPr>
        </p:nvSpPr>
        <p:spPr/>
        <p:txBody>
          <a:bodyPr/>
          <a:lstStyle/>
          <a:p>
            <a:r>
              <a:rPr lang="en-US" dirty="0">
                <a:solidFill>
                  <a:srgbClr val="1A0DAB"/>
                </a:solidFill>
                <a:latin typeface="arial" panose="020B0604020202020204" pitchFamily="34" charset="0"/>
              </a:rPr>
              <a:t>cd</a:t>
            </a:r>
            <a:endParaRPr lang="en-CN" dirty="0">
              <a:solidFill>
                <a:srgbClr val="1A0DAB"/>
              </a:solidFill>
              <a:latin typeface="arial" panose="020B0604020202020204" pitchFamily="34" charset="0"/>
            </a:endParaRPr>
          </a:p>
        </p:txBody>
      </p:sp>
      <p:sp>
        <p:nvSpPr>
          <p:cNvPr id="3" name="Content Placeholder 2">
            <a:extLst>
              <a:ext uri="{FF2B5EF4-FFF2-40B4-BE49-F238E27FC236}">
                <a16:creationId xmlns:a16="http://schemas.microsoft.com/office/drawing/2014/main" id="{019943E6-27FB-2C5C-808B-7759CB78C5A3}"/>
              </a:ext>
            </a:extLst>
          </p:cNvPr>
          <p:cNvSpPr>
            <a:spLocks noGrp="1"/>
          </p:cNvSpPr>
          <p:nvPr>
            <p:ph idx="1"/>
          </p:nvPr>
        </p:nvSpPr>
        <p:spPr/>
        <p:txBody>
          <a:bodyPr/>
          <a:lstStyle/>
          <a:p>
            <a:pPr algn="l"/>
            <a:r>
              <a:rPr lang="en-US" b="0" i="0" dirty="0">
                <a:solidFill>
                  <a:srgbClr val="36344D"/>
                </a:solidFill>
                <a:effectLst/>
                <a:latin typeface="Muli"/>
              </a:rPr>
              <a:t>To navigate through the Linux files and directories, use the </a:t>
            </a:r>
            <a:r>
              <a:rPr lang="en-US" b="1" i="0" dirty="0">
                <a:solidFill>
                  <a:srgbClr val="36344D"/>
                </a:solidFill>
                <a:effectLst/>
                <a:latin typeface="Muli"/>
              </a:rPr>
              <a:t>cd</a:t>
            </a:r>
            <a:r>
              <a:rPr lang="en-US" b="0" i="0" dirty="0">
                <a:solidFill>
                  <a:srgbClr val="36344D"/>
                </a:solidFill>
                <a:effectLst/>
                <a:latin typeface="Muli"/>
              </a:rPr>
              <a:t> command. It requires either the full path or the name of the directory, depending on the current working directory that you’re in.</a:t>
            </a:r>
          </a:p>
          <a:p>
            <a:endParaRPr lang="en-CN" dirty="0"/>
          </a:p>
        </p:txBody>
      </p:sp>
      <p:pic>
        <p:nvPicPr>
          <p:cNvPr id="5" name="Picture 4">
            <a:extLst>
              <a:ext uri="{FF2B5EF4-FFF2-40B4-BE49-F238E27FC236}">
                <a16:creationId xmlns:a16="http://schemas.microsoft.com/office/drawing/2014/main" id="{C4A9EDE3-AD57-9267-35D5-75CEECE4F493}"/>
              </a:ext>
            </a:extLst>
          </p:cNvPr>
          <p:cNvPicPr>
            <a:picLocks noChangeAspect="1"/>
          </p:cNvPicPr>
          <p:nvPr/>
        </p:nvPicPr>
        <p:blipFill>
          <a:blip r:embed="rId2"/>
          <a:stretch>
            <a:fillRect/>
          </a:stretch>
        </p:blipFill>
        <p:spPr>
          <a:xfrm>
            <a:off x="2762250" y="4135437"/>
            <a:ext cx="6667500" cy="558800"/>
          </a:xfrm>
          <a:prstGeom prst="rect">
            <a:avLst/>
          </a:prstGeom>
        </p:spPr>
      </p:pic>
      <p:pic>
        <p:nvPicPr>
          <p:cNvPr id="7" name="Picture 6">
            <a:extLst>
              <a:ext uri="{FF2B5EF4-FFF2-40B4-BE49-F238E27FC236}">
                <a16:creationId xmlns:a16="http://schemas.microsoft.com/office/drawing/2014/main" id="{17F8BA53-DA9C-F803-4FE2-253EFF5ECD1C}"/>
              </a:ext>
            </a:extLst>
          </p:cNvPr>
          <p:cNvPicPr>
            <a:picLocks noChangeAspect="1"/>
          </p:cNvPicPr>
          <p:nvPr/>
        </p:nvPicPr>
        <p:blipFill>
          <a:blip r:embed="rId3"/>
          <a:stretch>
            <a:fillRect/>
          </a:stretch>
        </p:blipFill>
        <p:spPr>
          <a:xfrm>
            <a:off x="2762250" y="5130800"/>
            <a:ext cx="5930900" cy="609600"/>
          </a:xfrm>
          <a:prstGeom prst="rect">
            <a:avLst/>
          </a:prstGeom>
        </p:spPr>
      </p:pic>
    </p:spTree>
    <p:extLst>
      <p:ext uri="{BB962C8B-B14F-4D97-AF65-F5344CB8AC3E}">
        <p14:creationId xmlns:p14="http://schemas.microsoft.com/office/powerpoint/2010/main" val="3824127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2B61-6390-F06B-3D82-831596B33770}"/>
              </a:ext>
            </a:extLst>
          </p:cNvPr>
          <p:cNvSpPr>
            <a:spLocks noGrp="1"/>
          </p:cNvSpPr>
          <p:nvPr>
            <p:ph type="title"/>
          </p:nvPr>
        </p:nvSpPr>
        <p:spPr/>
        <p:txBody>
          <a:bodyPr/>
          <a:lstStyle/>
          <a:p>
            <a:r>
              <a:rPr lang="en-US" dirty="0">
                <a:solidFill>
                  <a:srgbClr val="1A0DAB"/>
                </a:solidFill>
                <a:latin typeface="arial" panose="020B0604020202020204" pitchFamily="34" charset="0"/>
              </a:rPr>
              <a:t>ls</a:t>
            </a:r>
            <a:endParaRPr lang="en-CN" dirty="0">
              <a:solidFill>
                <a:srgbClr val="1A0DAB"/>
              </a:solidFill>
              <a:latin typeface="arial" panose="020B0604020202020204" pitchFamily="34" charset="0"/>
            </a:endParaRPr>
          </a:p>
        </p:txBody>
      </p:sp>
      <p:sp>
        <p:nvSpPr>
          <p:cNvPr id="3" name="Content Placeholder 2">
            <a:extLst>
              <a:ext uri="{FF2B5EF4-FFF2-40B4-BE49-F238E27FC236}">
                <a16:creationId xmlns:a16="http://schemas.microsoft.com/office/drawing/2014/main" id="{6E3402B8-27F6-7134-7DF1-B698905890C2}"/>
              </a:ext>
            </a:extLst>
          </p:cNvPr>
          <p:cNvSpPr>
            <a:spLocks noGrp="1"/>
          </p:cNvSpPr>
          <p:nvPr>
            <p:ph idx="1"/>
          </p:nvPr>
        </p:nvSpPr>
        <p:spPr/>
        <p:txBody>
          <a:bodyPr>
            <a:normAutofit/>
          </a:bodyPr>
          <a:lstStyle/>
          <a:p>
            <a:pPr algn="l"/>
            <a:r>
              <a:rPr lang="en-US" b="0" i="0" dirty="0">
                <a:solidFill>
                  <a:srgbClr val="36344D"/>
                </a:solidFill>
                <a:effectLst/>
                <a:latin typeface="Muli"/>
              </a:rPr>
              <a:t>The</a:t>
            </a:r>
            <a:r>
              <a:rPr lang="en-US" b="1" i="0" dirty="0">
                <a:solidFill>
                  <a:srgbClr val="36344D"/>
                </a:solidFill>
                <a:effectLst/>
                <a:latin typeface="Muli"/>
              </a:rPr>
              <a:t> ls</a:t>
            </a:r>
            <a:r>
              <a:rPr lang="en-US" b="0" i="0" dirty="0">
                <a:solidFill>
                  <a:srgbClr val="36344D"/>
                </a:solidFill>
                <a:effectLst/>
                <a:latin typeface="Muli"/>
              </a:rPr>
              <a:t> command is used to view the contents of a directory. By default, this command will display the contents of your current working directory.</a:t>
            </a:r>
          </a:p>
          <a:p>
            <a:endParaRPr lang="en-CN" dirty="0"/>
          </a:p>
        </p:txBody>
      </p:sp>
      <p:pic>
        <p:nvPicPr>
          <p:cNvPr id="5" name="Picture 4">
            <a:extLst>
              <a:ext uri="{FF2B5EF4-FFF2-40B4-BE49-F238E27FC236}">
                <a16:creationId xmlns:a16="http://schemas.microsoft.com/office/drawing/2014/main" id="{9393B02D-94C8-67D1-73CE-D4D68BEC30F0}"/>
              </a:ext>
            </a:extLst>
          </p:cNvPr>
          <p:cNvPicPr>
            <a:picLocks noChangeAspect="1"/>
          </p:cNvPicPr>
          <p:nvPr/>
        </p:nvPicPr>
        <p:blipFill>
          <a:blip r:embed="rId2"/>
          <a:stretch>
            <a:fillRect/>
          </a:stretch>
        </p:blipFill>
        <p:spPr>
          <a:xfrm>
            <a:off x="1954212" y="4102100"/>
            <a:ext cx="7772400" cy="777240"/>
          </a:xfrm>
          <a:prstGeom prst="rect">
            <a:avLst/>
          </a:prstGeom>
        </p:spPr>
      </p:pic>
    </p:spTree>
    <p:extLst>
      <p:ext uri="{BB962C8B-B14F-4D97-AF65-F5344CB8AC3E}">
        <p14:creationId xmlns:p14="http://schemas.microsoft.com/office/powerpoint/2010/main" val="1661037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E4DF-B28D-B804-313F-76E47F01E551}"/>
              </a:ext>
            </a:extLst>
          </p:cNvPr>
          <p:cNvSpPr>
            <a:spLocks noGrp="1"/>
          </p:cNvSpPr>
          <p:nvPr>
            <p:ph type="title"/>
          </p:nvPr>
        </p:nvSpPr>
        <p:spPr/>
        <p:txBody>
          <a:bodyPr/>
          <a:lstStyle/>
          <a:p>
            <a:r>
              <a:rPr lang="en-CN" dirty="0">
                <a:solidFill>
                  <a:srgbClr val="1A0DAB"/>
                </a:solidFill>
                <a:latin typeface="arial" panose="020B0604020202020204" pitchFamily="34" charset="0"/>
              </a:rPr>
              <a:t>Run an executable</a:t>
            </a:r>
            <a:br>
              <a:rPr lang="en-CN" dirty="0"/>
            </a:br>
            <a:endParaRPr lang="en-CN" dirty="0"/>
          </a:p>
        </p:txBody>
      </p:sp>
      <p:sp>
        <p:nvSpPr>
          <p:cNvPr id="3" name="Content Placeholder 2">
            <a:extLst>
              <a:ext uri="{FF2B5EF4-FFF2-40B4-BE49-F238E27FC236}">
                <a16:creationId xmlns:a16="http://schemas.microsoft.com/office/drawing/2014/main" id="{3A098139-A6BF-350A-D6BB-6391F8B549CE}"/>
              </a:ext>
            </a:extLst>
          </p:cNvPr>
          <p:cNvSpPr>
            <a:spLocks noGrp="1"/>
          </p:cNvSpPr>
          <p:nvPr>
            <p:ph idx="1"/>
          </p:nvPr>
        </p:nvSpPr>
        <p:spPr>
          <a:xfrm>
            <a:off x="838200" y="1825625"/>
            <a:ext cx="3119438" cy="4667250"/>
          </a:xfrm>
        </p:spPr>
        <p:txBody>
          <a:bodyPr/>
          <a:lstStyle/>
          <a:p>
            <a:r>
              <a:rPr lang="en-US" dirty="0"/>
              <a:t>G</a:t>
            </a:r>
            <a:r>
              <a:rPr lang="en-CN" dirty="0"/>
              <a:t>o to a proper directory</a:t>
            </a:r>
          </a:p>
          <a:p>
            <a:r>
              <a:rPr lang="en-CN" dirty="0"/>
              <a:t>Make sure you refer to the right executable</a:t>
            </a:r>
          </a:p>
          <a:p>
            <a:r>
              <a:rPr lang="en-CN" dirty="0"/>
              <a:t>Some program are global (you have to add it to PATH env variable)</a:t>
            </a:r>
          </a:p>
        </p:txBody>
      </p:sp>
      <p:pic>
        <p:nvPicPr>
          <p:cNvPr id="5" name="Picture 4">
            <a:extLst>
              <a:ext uri="{FF2B5EF4-FFF2-40B4-BE49-F238E27FC236}">
                <a16:creationId xmlns:a16="http://schemas.microsoft.com/office/drawing/2014/main" id="{DD796694-193F-AB70-0297-66784ED3069D}"/>
              </a:ext>
            </a:extLst>
          </p:cNvPr>
          <p:cNvPicPr>
            <a:picLocks noChangeAspect="1"/>
          </p:cNvPicPr>
          <p:nvPr/>
        </p:nvPicPr>
        <p:blipFill>
          <a:blip r:embed="rId2"/>
          <a:stretch>
            <a:fillRect/>
          </a:stretch>
        </p:blipFill>
        <p:spPr>
          <a:xfrm>
            <a:off x="3957638" y="1277382"/>
            <a:ext cx="8048625" cy="5474810"/>
          </a:xfrm>
          <a:prstGeom prst="rect">
            <a:avLst/>
          </a:prstGeom>
        </p:spPr>
      </p:pic>
    </p:spTree>
    <p:extLst>
      <p:ext uri="{BB962C8B-B14F-4D97-AF65-F5344CB8AC3E}">
        <p14:creationId xmlns:p14="http://schemas.microsoft.com/office/powerpoint/2010/main" val="3311706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621C-D63B-E73A-04CF-2902A4198160}"/>
              </a:ext>
            </a:extLst>
          </p:cNvPr>
          <p:cNvSpPr>
            <a:spLocks noGrp="1"/>
          </p:cNvSpPr>
          <p:nvPr>
            <p:ph type="title"/>
          </p:nvPr>
        </p:nvSpPr>
        <p:spPr/>
        <p:txBody>
          <a:bodyPr/>
          <a:lstStyle/>
          <a:p>
            <a:r>
              <a:rPr lang="en-CN" dirty="0">
                <a:solidFill>
                  <a:srgbClr val="1A0DAB"/>
                </a:solidFill>
                <a:latin typeface="arial" panose="020B0604020202020204" pitchFamily="34" charset="0"/>
              </a:rPr>
              <a:t>Interrupt a program</a:t>
            </a:r>
          </a:p>
        </p:txBody>
      </p:sp>
      <p:sp>
        <p:nvSpPr>
          <p:cNvPr id="3" name="Content Placeholder 2">
            <a:extLst>
              <a:ext uri="{FF2B5EF4-FFF2-40B4-BE49-F238E27FC236}">
                <a16:creationId xmlns:a16="http://schemas.microsoft.com/office/drawing/2014/main" id="{E8180919-320B-643C-CB07-57BC5D4FC7DE}"/>
              </a:ext>
            </a:extLst>
          </p:cNvPr>
          <p:cNvSpPr>
            <a:spLocks noGrp="1"/>
          </p:cNvSpPr>
          <p:nvPr>
            <p:ph idx="1"/>
          </p:nvPr>
        </p:nvSpPr>
        <p:spPr/>
        <p:txBody>
          <a:bodyPr/>
          <a:lstStyle/>
          <a:p>
            <a:r>
              <a:rPr lang="en-CN" dirty="0"/>
              <a:t>so it will kill itself:</a:t>
            </a:r>
          </a:p>
          <a:p>
            <a:r>
              <a:rPr lang="en-CN" dirty="0"/>
              <a:t>Ctrl+C</a:t>
            </a:r>
          </a:p>
          <a:p>
            <a:endParaRPr lang="en-CN" dirty="0"/>
          </a:p>
        </p:txBody>
      </p:sp>
      <p:pic>
        <p:nvPicPr>
          <p:cNvPr id="5" name="Picture 4">
            <a:extLst>
              <a:ext uri="{FF2B5EF4-FFF2-40B4-BE49-F238E27FC236}">
                <a16:creationId xmlns:a16="http://schemas.microsoft.com/office/drawing/2014/main" id="{D0C600FA-2E90-5107-3673-D2F79CB7DF31}"/>
              </a:ext>
            </a:extLst>
          </p:cNvPr>
          <p:cNvPicPr>
            <a:picLocks noChangeAspect="1"/>
          </p:cNvPicPr>
          <p:nvPr/>
        </p:nvPicPr>
        <p:blipFill>
          <a:blip r:embed="rId3"/>
          <a:stretch>
            <a:fillRect/>
          </a:stretch>
        </p:blipFill>
        <p:spPr>
          <a:xfrm>
            <a:off x="4791074" y="2328863"/>
            <a:ext cx="6957485" cy="2471738"/>
          </a:xfrm>
          <a:prstGeom prst="rect">
            <a:avLst/>
          </a:prstGeom>
        </p:spPr>
      </p:pic>
    </p:spTree>
    <p:extLst>
      <p:ext uri="{BB962C8B-B14F-4D97-AF65-F5344CB8AC3E}">
        <p14:creationId xmlns:p14="http://schemas.microsoft.com/office/powerpoint/2010/main" val="3201952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352D7-D395-52B5-24F7-DF9D996323EB}"/>
              </a:ext>
            </a:extLst>
          </p:cNvPr>
          <p:cNvSpPr>
            <a:spLocks noGrp="1"/>
          </p:cNvSpPr>
          <p:nvPr>
            <p:ph type="title"/>
          </p:nvPr>
        </p:nvSpPr>
        <p:spPr/>
        <p:txBody>
          <a:bodyPr/>
          <a:lstStyle/>
          <a:p>
            <a:r>
              <a:rPr lang="en-CN" dirty="0">
                <a:solidFill>
                  <a:srgbClr val="1A0DAB"/>
                </a:solidFill>
                <a:latin typeface="arial" panose="020B0604020202020204" pitchFamily="34" charset="0"/>
              </a:rPr>
              <a:t>Kill a process</a:t>
            </a:r>
          </a:p>
        </p:txBody>
      </p:sp>
      <p:sp>
        <p:nvSpPr>
          <p:cNvPr id="3" name="Content Placeholder 2">
            <a:extLst>
              <a:ext uri="{FF2B5EF4-FFF2-40B4-BE49-F238E27FC236}">
                <a16:creationId xmlns:a16="http://schemas.microsoft.com/office/drawing/2014/main" id="{A96C7BB8-0B60-5375-170C-E0EA3E67DBD8}"/>
              </a:ext>
            </a:extLst>
          </p:cNvPr>
          <p:cNvSpPr>
            <a:spLocks noGrp="1"/>
          </p:cNvSpPr>
          <p:nvPr>
            <p:ph idx="1"/>
          </p:nvPr>
        </p:nvSpPr>
        <p:spPr/>
        <p:txBody>
          <a:bodyPr/>
          <a:lstStyle/>
          <a:p>
            <a:r>
              <a:rPr lang="en-CN" dirty="0"/>
              <a:t>pkill [process_name]</a:t>
            </a:r>
          </a:p>
          <a:p>
            <a:r>
              <a:rPr lang="en-US" dirty="0"/>
              <a:t>K</a:t>
            </a:r>
            <a:r>
              <a:rPr lang="en-CN" dirty="0"/>
              <a:t>ill -9 [pid]</a:t>
            </a:r>
          </a:p>
          <a:p>
            <a:endParaRPr lang="en-CN" dirty="0"/>
          </a:p>
        </p:txBody>
      </p:sp>
    </p:spTree>
    <p:extLst>
      <p:ext uri="{BB962C8B-B14F-4D97-AF65-F5344CB8AC3E}">
        <p14:creationId xmlns:p14="http://schemas.microsoft.com/office/powerpoint/2010/main" val="2492002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79DB-9B53-1683-5B85-3A169BA7A50E}"/>
              </a:ext>
            </a:extLst>
          </p:cNvPr>
          <p:cNvSpPr>
            <a:spLocks noGrp="1"/>
          </p:cNvSpPr>
          <p:nvPr>
            <p:ph type="title"/>
          </p:nvPr>
        </p:nvSpPr>
        <p:spPr/>
        <p:txBody>
          <a:bodyPr/>
          <a:lstStyle/>
          <a:p>
            <a:r>
              <a:rPr lang="en-CN" dirty="0">
                <a:solidFill>
                  <a:srgbClr val="1A0DAB"/>
                </a:solidFill>
                <a:latin typeface="arial" panose="020B0604020202020204" pitchFamily="34" charset="0"/>
              </a:rPr>
              <a:t>htop</a:t>
            </a:r>
          </a:p>
        </p:txBody>
      </p:sp>
      <p:sp>
        <p:nvSpPr>
          <p:cNvPr id="3" name="Content Placeholder 2">
            <a:extLst>
              <a:ext uri="{FF2B5EF4-FFF2-40B4-BE49-F238E27FC236}">
                <a16:creationId xmlns:a16="http://schemas.microsoft.com/office/drawing/2014/main" id="{365A53DF-3DF5-057D-4A28-3A5E99FCC89F}"/>
              </a:ext>
            </a:extLst>
          </p:cNvPr>
          <p:cNvSpPr>
            <a:spLocks noGrp="1"/>
          </p:cNvSpPr>
          <p:nvPr>
            <p:ph idx="1"/>
          </p:nvPr>
        </p:nvSpPr>
        <p:spPr/>
        <p:txBody>
          <a:bodyPr/>
          <a:lstStyle/>
          <a:p>
            <a:endParaRPr lang="en-CN" dirty="0"/>
          </a:p>
        </p:txBody>
      </p:sp>
      <p:pic>
        <p:nvPicPr>
          <p:cNvPr id="5" name="Picture 4">
            <a:extLst>
              <a:ext uri="{FF2B5EF4-FFF2-40B4-BE49-F238E27FC236}">
                <a16:creationId xmlns:a16="http://schemas.microsoft.com/office/drawing/2014/main" id="{DD048BCE-2FFF-950F-8BA9-3C823E581735}"/>
              </a:ext>
            </a:extLst>
          </p:cNvPr>
          <p:cNvPicPr>
            <a:picLocks noChangeAspect="1"/>
          </p:cNvPicPr>
          <p:nvPr/>
        </p:nvPicPr>
        <p:blipFill>
          <a:blip r:embed="rId2"/>
          <a:stretch>
            <a:fillRect/>
          </a:stretch>
        </p:blipFill>
        <p:spPr>
          <a:xfrm>
            <a:off x="4482602" y="514350"/>
            <a:ext cx="8014198" cy="8472488"/>
          </a:xfrm>
          <a:prstGeom prst="rect">
            <a:avLst/>
          </a:prstGeom>
        </p:spPr>
      </p:pic>
    </p:spTree>
    <p:extLst>
      <p:ext uri="{BB962C8B-B14F-4D97-AF65-F5344CB8AC3E}">
        <p14:creationId xmlns:p14="http://schemas.microsoft.com/office/powerpoint/2010/main" val="4212589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73E6-9309-6776-360F-5AD8E14C0CAD}"/>
              </a:ext>
            </a:extLst>
          </p:cNvPr>
          <p:cNvSpPr>
            <a:spLocks noGrp="1"/>
          </p:cNvSpPr>
          <p:nvPr>
            <p:ph type="title"/>
          </p:nvPr>
        </p:nvSpPr>
        <p:spPr/>
        <p:txBody>
          <a:bodyPr/>
          <a:lstStyle/>
          <a:p>
            <a:r>
              <a:rPr lang="en-CN" dirty="0">
                <a:solidFill>
                  <a:srgbClr val="1A0DAB"/>
                </a:solidFill>
                <a:latin typeface="arial" panose="020B0604020202020204" pitchFamily="34" charset="0"/>
              </a:rPr>
              <a:t>ls -lh</a:t>
            </a:r>
          </a:p>
        </p:txBody>
      </p:sp>
      <p:sp>
        <p:nvSpPr>
          <p:cNvPr id="3" name="Content Placeholder 2">
            <a:extLst>
              <a:ext uri="{FF2B5EF4-FFF2-40B4-BE49-F238E27FC236}">
                <a16:creationId xmlns:a16="http://schemas.microsoft.com/office/drawing/2014/main" id="{E1905B43-3762-E327-57B5-972FBD001CA9}"/>
              </a:ext>
            </a:extLst>
          </p:cNvPr>
          <p:cNvSpPr>
            <a:spLocks noGrp="1"/>
          </p:cNvSpPr>
          <p:nvPr>
            <p:ph idx="1"/>
          </p:nvPr>
        </p:nvSpPr>
        <p:spPr/>
        <p:txBody>
          <a:bodyPr/>
          <a:lstStyle/>
          <a:p>
            <a:endParaRPr lang="en-CN" dirty="0"/>
          </a:p>
        </p:txBody>
      </p:sp>
      <p:pic>
        <p:nvPicPr>
          <p:cNvPr id="7" name="Picture 6">
            <a:extLst>
              <a:ext uri="{FF2B5EF4-FFF2-40B4-BE49-F238E27FC236}">
                <a16:creationId xmlns:a16="http://schemas.microsoft.com/office/drawing/2014/main" id="{E912E693-6954-C6F4-433D-D13548C5406B}"/>
              </a:ext>
            </a:extLst>
          </p:cNvPr>
          <p:cNvPicPr>
            <a:picLocks noChangeAspect="1"/>
          </p:cNvPicPr>
          <p:nvPr/>
        </p:nvPicPr>
        <p:blipFill>
          <a:blip r:embed="rId2"/>
          <a:stretch>
            <a:fillRect/>
          </a:stretch>
        </p:blipFill>
        <p:spPr>
          <a:xfrm>
            <a:off x="2876550" y="1744663"/>
            <a:ext cx="8477250" cy="5829663"/>
          </a:xfrm>
          <a:prstGeom prst="rect">
            <a:avLst/>
          </a:prstGeom>
        </p:spPr>
      </p:pic>
    </p:spTree>
    <p:extLst>
      <p:ext uri="{BB962C8B-B14F-4D97-AF65-F5344CB8AC3E}">
        <p14:creationId xmlns:p14="http://schemas.microsoft.com/office/powerpoint/2010/main" val="3174490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3D3A-04B9-414C-7C7D-11A2D32447CB}"/>
              </a:ext>
            </a:extLst>
          </p:cNvPr>
          <p:cNvSpPr>
            <a:spLocks noGrp="1"/>
          </p:cNvSpPr>
          <p:nvPr>
            <p:ph type="title"/>
          </p:nvPr>
        </p:nvSpPr>
        <p:spPr/>
        <p:txBody>
          <a:bodyPr/>
          <a:lstStyle/>
          <a:p>
            <a:r>
              <a:rPr lang="en-CN" dirty="0">
                <a:solidFill>
                  <a:srgbClr val="1A0DAB"/>
                </a:solidFill>
                <a:latin typeface="arial" panose="020B0604020202020204" pitchFamily="34" charset="0"/>
              </a:rPr>
              <a:t>ssh</a:t>
            </a:r>
          </a:p>
        </p:txBody>
      </p:sp>
      <p:sp>
        <p:nvSpPr>
          <p:cNvPr id="3" name="Content Placeholder 2">
            <a:extLst>
              <a:ext uri="{FF2B5EF4-FFF2-40B4-BE49-F238E27FC236}">
                <a16:creationId xmlns:a16="http://schemas.microsoft.com/office/drawing/2014/main" id="{F34ED927-8377-5333-2591-AE68067BCF02}"/>
              </a:ext>
            </a:extLst>
          </p:cNvPr>
          <p:cNvSpPr>
            <a:spLocks noGrp="1"/>
          </p:cNvSpPr>
          <p:nvPr>
            <p:ph idx="1"/>
          </p:nvPr>
        </p:nvSpPr>
        <p:spPr>
          <a:xfrm>
            <a:off x="838200" y="1480974"/>
            <a:ext cx="10515600" cy="4351338"/>
          </a:xfrm>
        </p:spPr>
        <p:txBody>
          <a:bodyPr/>
          <a:lstStyle/>
          <a:p>
            <a:endParaRPr lang="en-CN" dirty="0"/>
          </a:p>
          <a:p>
            <a:r>
              <a:rPr lang="en-CN" dirty="0"/>
              <a:t>ssh [user]@[IP]</a:t>
            </a:r>
          </a:p>
        </p:txBody>
      </p:sp>
      <p:pic>
        <p:nvPicPr>
          <p:cNvPr id="5" name="Picture 4">
            <a:extLst>
              <a:ext uri="{FF2B5EF4-FFF2-40B4-BE49-F238E27FC236}">
                <a16:creationId xmlns:a16="http://schemas.microsoft.com/office/drawing/2014/main" id="{2E5B62DC-90DC-B967-ABF5-2B8F97BC8CB2}"/>
              </a:ext>
            </a:extLst>
          </p:cNvPr>
          <p:cNvPicPr>
            <a:picLocks noChangeAspect="1"/>
          </p:cNvPicPr>
          <p:nvPr/>
        </p:nvPicPr>
        <p:blipFill>
          <a:blip r:embed="rId2"/>
          <a:stretch>
            <a:fillRect/>
          </a:stretch>
        </p:blipFill>
        <p:spPr>
          <a:xfrm>
            <a:off x="3079750" y="2279651"/>
            <a:ext cx="7772400" cy="5344949"/>
          </a:xfrm>
          <a:prstGeom prst="rect">
            <a:avLst/>
          </a:prstGeom>
        </p:spPr>
      </p:pic>
      <p:pic>
        <p:nvPicPr>
          <p:cNvPr id="7" name="Picture 6">
            <a:extLst>
              <a:ext uri="{FF2B5EF4-FFF2-40B4-BE49-F238E27FC236}">
                <a16:creationId xmlns:a16="http://schemas.microsoft.com/office/drawing/2014/main" id="{347EECAA-E342-75BF-0392-4870B11EFDE3}"/>
              </a:ext>
            </a:extLst>
          </p:cNvPr>
          <p:cNvPicPr>
            <a:picLocks noChangeAspect="1"/>
          </p:cNvPicPr>
          <p:nvPr/>
        </p:nvPicPr>
        <p:blipFill>
          <a:blip r:embed="rId3"/>
          <a:stretch>
            <a:fillRect/>
          </a:stretch>
        </p:blipFill>
        <p:spPr>
          <a:xfrm>
            <a:off x="4546600" y="3008313"/>
            <a:ext cx="7772400" cy="5344949"/>
          </a:xfrm>
          <a:prstGeom prst="rect">
            <a:avLst/>
          </a:prstGeom>
        </p:spPr>
      </p:pic>
    </p:spTree>
    <p:extLst>
      <p:ext uri="{BB962C8B-B14F-4D97-AF65-F5344CB8AC3E}">
        <p14:creationId xmlns:p14="http://schemas.microsoft.com/office/powerpoint/2010/main" val="706046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622A-E4DA-C82F-5F84-12418FB6117F}"/>
              </a:ext>
            </a:extLst>
          </p:cNvPr>
          <p:cNvSpPr>
            <a:spLocks noGrp="1"/>
          </p:cNvSpPr>
          <p:nvPr>
            <p:ph type="title"/>
          </p:nvPr>
        </p:nvSpPr>
        <p:spPr/>
        <p:txBody>
          <a:bodyPr/>
          <a:lstStyle/>
          <a:p>
            <a:r>
              <a:rPr lang="en-CN" dirty="0">
                <a:solidFill>
                  <a:srgbClr val="1A0DAB"/>
                </a:solidFill>
                <a:latin typeface="arial" panose="020B0604020202020204" pitchFamily="34" charset="0"/>
              </a:rPr>
              <a:t>scp</a:t>
            </a:r>
          </a:p>
        </p:txBody>
      </p:sp>
      <p:sp>
        <p:nvSpPr>
          <p:cNvPr id="3" name="Content Placeholder 2">
            <a:extLst>
              <a:ext uri="{FF2B5EF4-FFF2-40B4-BE49-F238E27FC236}">
                <a16:creationId xmlns:a16="http://schemas.microsoft.com/office/drawing/2014/main" id="{D3C79C8E-FCA3-167A-8D1F-095AA250A247}"/>
              </a:ext>
            </a:extLst>
          </p:cNvPr>
          <p:cNvSpPr>
            <a:spLocks noGrp="1"/>
          </p:cNvSpPr>
          <p:nvPr>
            <p:ph idx="1"/>
          </p:nvPr>
        </p:nvSpPr>
        <p:spPr>
          <a:xfrm>
            <a:off x="838200" y="1475581"/>
            <a:ext cx="10515600" cy="4351338"/>
          </a:xfrm>
        </p:spPr>
        <p:txBody>
          <a:bodyPr/>
          <a:lstStyle/>
          <a:p>
            <a:r>
              <a:rPr lang="en-US" dirty="0"/>
              <a:t>C</a:t>
            </a:r>
            <a:r>
              <a:rPr lang="en-CN" dirty="0"/>
              <a:t>opy</a:t>
            </a:r>
            <a:r>
              <a:rPr lang="zh-CN" altLang="en-US" dirty="0"/>
              <a:t> </a:t>
            </a:r>
            <a:r>
              <a:rPr lang="en-US" altLang="zh-CN" dirty="0"/>
              <a:t>files from one machine to another.</a:t>
            </a:r>
            <a:endParaRPr lang="en-CN" dirty="0"/>
          </a:p>
          <a:p>
            <a:r>
              <a:rPr lang="en-CN" dirty="0"/>
              <a:t>scp [user]@[IP of remote machine]:[source file address on remote machine] [target file address on local machine]</a:t>
            </a:r>
          </a:p>
          <a:p>
            <a:endParaRPr lang="en-CN" dirty="0"/>
          </a:p>
          <a:p>
            <a:r>
              <a:rPr lang="en-CN" dirty="0"/>
              <a:t>scp [target file address on local machine] [user]@[IP of remote machine]:[source file address on remote machine]</a:t>
            </a:r>
          </a:p>
        </p:txBody>
      </p:sp>
    </p:spTree>
    <p:extLst>
      <p:ext uri="{BB962C8B-B14F-4D97-AF65-F5344CB8AC3E}">
        <p14:creationId xmlns:p14="http://schemas.microsoft.com/office/powerpoint/2010/main" val="108670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13B5-D277-57C3-1808-00E8EBC196BB}"/>
              </a:ext>
            </a:extLst>
          </p:cNvPr>
          <p:cNvSpPr>
            <a:spLocks noGrp="1"/>
          </p:cNvSpPr>
          <p:nvPr>
            <p:ph type="title"/>
          </p:nvPr>
        </p:nvSpPr>
        <p:spPr/>
        <p:txBody>
          <a:bodyPr/>
          <a:lstStyle/>
          <a:p>
            <a:r>
              <a:rPr lang="en-CN" dirty="0">
                <a:solidFill>
                  <a:srgbClr val="1A0DAB"/>
                </a:solidFill>
                <a:latin typeface="arial" panose="020B0604020202020204" pitchFamily="34" charset="0"/>
              </a:rPr>
              <a:t>Tutorial Schedule</a:t>
            </a:r>
          </a:p>
        </p:txBody>
      </p:sp>
      <p:sp>
        <p:nvSpPr>
          <p:cNvPr id="3" name="Content Placeholder 2">
            <a:extLst>
              <a:ext uri="{FF2B5EF4-FFF2-40B4-BE49-F238E27FC236}">
                <a16:creationId xmlns:a16="http://schemas.microsoft.com/office/drawing/2014/main" id="{780F930C-FCBF-A146-34E1-E3EF66DE450F}"/>
              </a:ext>
            </a:extLst>
          </p:cNvPr>
          <p:cNvSpPr>
            <a:spLocks noGrp="1"/>
          </p:cNvSpPr>
          <p:nvPr>
            <p:ph idx="1"/>
          </p:nvPr>
        </p:nvSpPr>
        <p:spPr/>
        <p:txBody>
          <a:bodyPr/>
          <a:lstStyle/>
          <a:p>
            <a:r>
              <a:rPr lang="en-US" altLang="zh-CN" b="1" dirty="0"/>
              <a:t>Tuesday</a:t>
            </a:r>
            <a:r>
              <a:rPr lang="en-US" altLang="zh-CN" dirty="0"/>
              <a:t> 18:00-18:50 TA307</a:t>
            </a:r>
          </a:p>
          <a:p>
            <a:r>
              <a:rPr lang="en-US" altLang="zh-CN" b="1" dirty="0"/>
              <a:t>Wednesday</a:t>
            </a:r>
            <a:r>
              <a:rPr lang="en-US" altLang="zh-CN" dirty="0"/>
              <a:t> 20:00-20:50 TA307</a:t>
            </a:r>
          </a:p>
          <a:p>
            <a:endParaRPr lang="en-US" dirty="0"/>
          </a:p>
          <a:p>
            <a:r>
              <a:rPr lang="en-US" dirty="0"/>
              <a:t>Other sessions are cancelled.</a:t>
            </a:r>
            <a:endParaRPr lang="en-CN" dirty="0"/>
          </a:p>
        </p:txBody>
      </p:sp>
    </p:spTree>
    <p:extLst>
      <p:ext uri="{BB962C8B-B14F-4D97-AF65-F5344CB8AC3E}">
        <p14:creationId xmlns:p14="http://schemas.microsoft.com/office/powerpoint/2010/main" val="171180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B64A-39F5-567F-0062-30D15D615B37}"/>
              </a:ext>
            </a:extLst>
          </p:cNvPr>
          <p:cNvSpPr>
            <a:spLocks noGrp="1"/>
          </p:cNvSpPr>
          <p:nvPr>
            <p:ph type="title"/>
          </p:nvPr>
        </p:nvSpPr>
        <p:spPr/>
        <p:txBody>
          <a:bodyPr/>
          <a:lstStyle/>
          <a:p>
            <a:r>
              <a:rPr lang="en-US" dirty="0">
                <a:solidFill>
                  <a:srgbClr val="1A0DAB"/>
                </a:solidFill>
                <a:latin typeface="arial" panose="020B0604020202020204" pitchFamily="34" charset="0"/>
              </a:rPr>
              <a:t>Suggested Development Environment</a:t>
            </a:r>
            <a:endParaRPr lang="en-CN" dirty="0"/>
          </a:p>
        </p:txBody>
      </p:sp>
      <p:graphicFrame>
        <p:nvGraphicFramePr>
          <p:cNvPr id="4" name="Content Placeholder 3">
            <a:extLst>
              <a:ext uri="{FF2B5EF4-FFF2-40B4-BE49-F238E27FC236}">
                <a16:creationId xmlns:a16="http://schemas.microsoft.com/office/drawing/2014/main" id="{E851C381-AE43-145D-8109-E82E087672A0}"/>
              </a:ext>
            </a:extLst>
          </p:cNvPr>
          <p:cNvGraphicFramePr>
            <a:graphicFrameLocks noGrp="1"/>
          </p:cNvGraphicFramePr>
          <p:nvPr>
            <p:ph idx="1"/>
            <p:extLst>
              <p:ext uri="{D42A27DB-BD31-4B8C-83A1-F6EECF244321}">
                <p14:modId xmlns:p14="http://schemas.microsoft.com/office/powerpoint/2010/main" val="468760590"/>
              </p:ext>
            </p:extLst>
          </p:nvPr>
        </p:nvGraphicFramePr>
        <p:xfrm>
          <a:off x="1562100" y="1889443"/>
          <a:ext cx="9067800" cy="3474720"/>
        </p:xfrm>
        <a:graphic>
          <a:graphicData uri="http://schemas.openxmlformats.org/drawingml/2006/table">
            <a:tbl>
              <a:tblPr/>
              <a:tblGrid>
                <a:gridCol w="3022600">
                  <a:extLst>
                    <a:ext uri="{9D8B030D-6E8A-4147-A177-3AD203B41FA5}">
                      <a16:colId xmlns:a16="http://schemas.microsoft.com/office/drawing/2014/main" val="3304876375"/>
                    </a:ext>
                  </a:extLst>
                </a:gridCol>
                <a:gridCol w="3022600">
                  <a:extLst>
                    <a:ext uri="{9D8B030D-6E8A-4147-A177-3AD203B41FA5}">
                      <a16:colId xmlns:a16="http://schemas.microsoft.com/office/drawing/2014/main" val="2276257295"/>
                    </a:ext>
                  </a:extLst>
                </a:gridCol>
                <a:gridCol w="3022600">
                  <a:extLst>
                    <a:ext uri="{9D8B030D-6E8A-4147-A177-3AD203B41FA5}">
                      <a16:colId xmlns:a16="http://schemas.microsoft.com/office/drawing/2014/main" val="865081913"/>
                    </a:ext>
                  </a:extLst>
                </a:gridCol>
              </a:tblGrid>
              <a:tr h="0">
                <a:tc>
                  <a:txBody>
                    <a:bodyPr/>
                    <a:lstStyle/>
                    <a:p>
                      <a:endParaRPr lang="en-CN" b="1"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b="1">
                          <a:effectLst/>
                        </a:rPr>
                        <a:t>MPI, pthreads, openMP, GUI</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b="1" dirty="0">
                          <a:effectLst/>
                        </a:rPr>
                        <a:t>CUDA</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2369180802"/>
                  </a:ext>
                </a:extLst>
              </a:tr>
              <a:tr h="0">
                <a:tc>
                  <a:txBody>
                    <a:bodyPr/>
                    <a:lstStyle/>
                    <a:p>
                      <a:r>
                        <a:rPr lang="en-US" dirty="0">
                          <a:effectLst/>
                        </a:rPr>
                        <a:t>If you are using Windows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dirty="0">
                          <a:effectLst/>
                        </a:rPr>
                        <a:t>Virtual Machine for coding and debug, </a:t>
                      </a:r>
                    </a:p>
                    <a:p>
                      <a:r>
                        <a:rPr lang="en-US" dirty="0" err="1">
                          <a:effectLst/>
                        </a:rPr>
                        <a:t>ssh+HPC</a:t>
                      </a:r>
                      <a:r>
                        <a:rPr lang="en-US" dirty="0">
                          <a:effectLst/>
                        </a:rPr>
                        <a:t> cluster for large scale experiment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a:effectLst/>
                        </a:rPr>
                        <a:t>ssh+HPC cluster for everything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3432734484"/>
                  </a:ext>
                </a:extLst>
              </a:tr>
              <a:tr h="0">
                <a:tc>
                  <a:txBody>
                    <a:bodyPr/>
                    <a:lstStyle/>
                    <a:p>
                      <a:r>
                        <a:rPr lang="en-US" dirty="0">
                          <a:effectLst/>
                        </a:rPr>
                        <a:t>If you are using Mac (intel chip)</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dirty="0">
                          <a:effectLst/>
                        </a:rPr>
                        <a:t>Virtual Machine for coding and debug,</a:t>
                      </a:r>
                    </a:p>
                    <a:p>
                      <a:r>
                        <a:rPr lang="en-US" dirty="0" err="1">
                          <a:effectLst/>
                        </a:rPr>
                        <a:t>ssh+HPC</a:t>
                      </a:r>
                      <a:r>
                        <a:rPr lang="en-US" dirty="0">
                          <a:effectLst/>
                        </a:rPr>
                        <a:t> cluster for large scale experiment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dirty="0" err="1">
                          <a:effectLst/>
                        </a:rPr>
                        <a:t>ssh+HPC</a:t>
                      </a:r>
                      <a:r>
                        <a:rPr lang="en-US" dirty="0">
                          <a:effectLst/>
                        </a:rPr>
                        <a:t> cluster for everything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905862905"/>
                  </a:ext>
                </a:extLst>
              </a:tr>
              <a:tr h="0">
                <a:tc>
                  <a:txBody>
                    <a:bodyPr/>
                    <a:lstStyle/>
                    <a:p>
                      <a:r>
                        <a:rPr lang="en-US" dirty="0">
                          <a:effectLst/>
                        </a:rPr>
                        <a:t>If you are using Mac (Apple Silicon)</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dirty="0" err="1">
                          <a:effectLst/>
                        </a:rPr>
                        <a:t>ssh+HPC</a:t>
                      </a:r>
                      <a:r>
                        <a:rPr lang="en-US" dirty="0">
                          <a:effectLst/>
                        </a:rPr>
                        <a:t> cluster for everything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dirty="0" err="1">
                          <a:effectLst/>
                        </a:rPr>
                        <a:t>ssh+HPC</a:t>
                      </a:r>
                      <a:r>
                        <a:rPr lang="en-US" dirty="0">
                          <a:effectLst/>
                        </a:rPr>
                        <a:t> cluster for everything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883270375"/>
                  </a:ext>
                </a:extLst>
              </a:tr>
            </a:tbl>
          </a:graphicData>
        </a:graphic>
      </p:graphicFrame>
    </p:spTree>
    <p:extLst>
      <p:ext uri="{BB962C8B-B14F-4D97-AF65-F5344CB8AC3E}">
        <p14:creationId xmlns:p14="http://schemas.microsoft.com/office/powerpoint/2010/main" val="3175144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E0E5-4E32-758A-1A2D-CDB729A6227F}"/>
              </a:ext>
            </a:extLst>
          </p:cNvPr>
          <p:cNvSpPr>
            <a:spLocks noGrp="1"/>
          </p:cNvSpPr>
          <p:nvPr>
            <p:ph type="title"/>
          </p:nvPr>
        </p:nvSpPr>
        <p:spPr/>
        <p:txBody>
          <a:bodyPr/>
          <a:lstStyle/>
          <a:p>
            <a:r>
              <a:rPr lang="en-US" dirty="0">
                <a:solidFill>
                  <a:srgbClr val="1A0DAB"/>
                </a:solidFill>
                <a:latin typeface="arial" panose="020B0604020202020204" pitchFamily="34" charset="0"/>
              </a:rPr>
              <a:t>CSC4005 Virtual Machine Setup</a:t>
            </a:r>
            <a:endParaRPr lang="en-CN" dirty="0"/>
          </a:p>
        </p:txBody>
      </p:sp>
      <p:sp>
        <p:nvSpPr>
          <p:cNvPr id="3" name="Content Placeholder 2">
            <a:extLst>
              <a:ext uri="{FF2B5EF4-FFF2-40B4-BE49-F238E27FC236}">
                <a16:creationId xmlns:a16="http://schemas.microsoft.com/office/drawing/2014/main" id="{95B9F512-FE56-2EDA-E335-D83652A4DB46}"/>
              </a:ext>
            </a:extLst>
          </p:cNvPr>
          <p:cNvSpPr>
            <a:spLocks noGrp="1"/>
          </p:cNvSpPr>
          <p:nvPr>
            <p:ph idx="1"/>
          </p:nvPr>
        </p:nvSpPr>
        <p:spPr/>
        <p:txBody>
          <a:bodyPr/>
          <a:lstStyle/>
          <a:p>
            <a:r>
              <a:rPr lang="en-CN" dirty="0"/>
              <a:t>You need a virtual machine software</a:t>
            </a:r>
          </a:p>
          <a:p>
            <a:r>
              <a:rPr lang="en-CN" dirty="0"/>
              <a:t>For windows users:</a:t>
            </a:r>
          </a:p>
          <a:p>
            <a:pPr lvl="1"/>
            <a:r>
              <a:rPr lang="en-CN" dirty="0"/>
              <a:t>You can use either VirtualBox (free) or V</a:t>
            </a:r>
            <a:r>
              <a:rPr lang="en-US" dirty="0"/>
              <a:t>M</a:t>
            </a:r>
            <a:r>
              <a:rPr lang="en-CN" dirty="0"/>
              <a:t>ware Workstation (paid) </a:t>
            </a:r>
          </a:p>
          <a:p>
            <a:r>
              <a:rPr lang="en-CN" dirty="0"/>
              <a:t>For Mac (intel) users:</a:t>
            </a:r>
          </a:p>
          <a:p>
            <a:pPr lvl="1"/>
            <a:r>
              <a:rPr lang="en-CN" dirty="0"/>
              <a:t>You can try V</a:t>
            </a:r>
            <a:r>
              <a:rPr lang="en-US" dirty="0"/>
              <a:t>M</a:t>
            </a:r>
            <a:r>
              <a:rPr lang="en-CN" dirty="0"/>
              <a:t>ware Fusion Player (free) or VirtualBox (free) </a:t>
            </a:r>
          </a:p>
          <a:p>
            <a:r>
              <a:rPr lang="en-CN" dirty="0"/>
              <a:t>For Mac (Apple silicon) users:</a:t>
            </a:r>
          </a:p>
          <a:p>
            <a:pPr lvl="1"/>
            <a:r>
              <a:rPr lang="en-CN" dirty="0"/>
              <a:t>You are suggested to use HPC cluster for everything (we will provide special guidance for you)</a:t>
            </a:r>
          </a:p>
        </p:txBody>
      </p:sp>
    </p:spTree>
    <p:extLst>
      <p:ext uri="{BB962C8B-B14F-4D97-AF65-F5344CB8AC3E}">
        <p14:creationId xmlns:p14="http://schemas.microsoft.com/office/powerpoint/2010/main" val="2565768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182D-D20E-C81A-4C3A-65933A56E9A2}"/>
              </a:ext>
            </a:extLst>
          </p:cNvPr>
          <p:cNvSpPr>
            <a:spLocks noGrp="1"/>
          </p:cNvSpPr>
          <p:nvPr>
            <p:ph type="title"/>
          </p:nvPr>
        </p:nvSpPr>
        <p:spPr/>
        <p:txBody>
          <a:bodyPr/>
          <a:lstStyle/>
          <a:p>
            <a:r>
              <a:rPr lang="en-CN" dirty="0">
                <a:solidFill>
                  <a:srgbClr val="1A0DAB"/>
                </a:solidFill>
                <a:latin typeface="arial" panose="020B0604020202020204" pitchFamily="34" charset="0"/>
              </a:rPr>
              <a:t>C++ libraries on linux</a:t>
            </a:r>
          </a:p>
        </p:txBody>
      </p:sp>
      <p:sp>
        <p:nvSpPr>
          <p:cNvPr id="3" name="Content Placeholder 2">
            <a:extLst>
              <a:ext uri="{FF2B5EF4-FFF2-40B4-BE49-F238E27FC236}">
                <a16:creationId xmlns:a16="http://schemas.microsoft.com/office/drawing/2014/main" id="{92537A1F-75DD-894B-8FC1-63BBA78F3640}"/>
              </a:ext>
            </a:extLst>
          </p:cNvPr>
          <p:cNvSpPr>
            <a:spLocks noGrp="1"/>
          </p:cNvSpPr>
          <p:nvPr>
            <p:ph idx="1"/>
          </p:nvPr>
        </p:nvSpPr>
        <p:spPr>
          <a:xfrm>
            <a:off x="838200" y="1690688"/>
            <a:ext cx="4733925" cy="4667250"/>
          </a:xfrm>
        </p:spPr>
        <p:txBody>
          <a:bodyPr>
            <a:normAutofit fontScale="92500" lnSpcReduction="20000"/>
          </a:bodyPr>
          <a:lstStyle/>
          <a:p>
            <a:r>
              <a:rPr lang="en-US" dirty="0"/>
              <a:t>Compiling parallel programs requires external libraries (previously we only use C++ standard library in CSC3002)</a:t>
            </a:r>
          </a:p>
          <a:p>
            <a:r>
              <a:rPr lang="en-US" dirty="0"/>
              <a:t>Install external libraries</a:t>
            </a:r>
          </a:p>
          <a:p>
            <a:pPr lvl="1"/>
            <a:r>
              <a:rPr lang="en-US" dirty="0" err="1"/>
              <a:t>sudo</a:t>
            </a:r>
            <a:r>
              <a:rPr lang="zh-CN" altLang="en-US" dirty="0"/>
              <a:t> </a:t>
            </a:r>
            <a:r>
              <a:rPr lang="en-US" altLang="zh-CN" dirty="0"/>
              <a:t>yum</a:t>
            </a:r>
            <a:r>
              <a:rPr lang="zh-CN" altLang="en-US" dirty="0"/>
              <a:t> </a:t>
            </a:r>
            <a:r>
              <a:rPr lang="en-US" altLang="zh-CN" dirty="0"/>
              <a:t>install </a:t>
            </a:r>
            <a:r>
              <a:rPr lang="en-US" altLang="zh-CN" dirty="0" err="1"/>
              <a:t>xxxx</a:t>
            </a:r>
            <a:endParaRPr lang="en-US" dirty="0"/>
          </a:p>
          <a:p>
            <a:r>
              <a:rPr lang="en-US" dirty="0"/>
              <a:t>Using external libraries</a:t>
            </a:r>
          </a:p>
          <a:p>
            <a:pPr lvl="1"/>
            <a:r>
              <a:rPr lang="en-US" b="1" dirty="0"/>
              <a:t>I</a:t>
            </a:r>
            <a:r>
              <a:rPr lang="en-CN" b="1" dirty="0"/>
              <a:t>nclude directory </a:t>
            </a:r>
            <a:r>
              <a:rPr lang="en-CN" dirty="0"/>
              <a:t>(.h):</a:t>
            </a:r>
          </a:p>
          <a:p>
            <a:pPr lvl="1"/>
            <a:r>
              <a:rPr lang="en-US" dirty="0"/>
              <a:t>/</a:t>
            </a:r>
            <a:r>
              <a:rPr lang="en-US" dirty="0" err="1"/>
              <a:t>usr</a:t>
            </a:r>
            <a:r>
              <a:rPr lang="en-US" dirty="0"/>
              <a:t>/include</a:t>
            </a:r>
          </a:p>
          <a:p>
            <a:pPr lvl="1"/>
            <a:endParaRPr lang="en-US" dirty="0"/>
          </a:p>
          <a:p>
            <a:pPr lvl="1"/>
            <a:r>
              <a:rPr lang="en-US" b="1" dirty="0"/>
              <a:t>Library directory </a:t>
            </a:r>
            <a:r>
              <a:rPr lang="en-US" dirty="0"/>
              <a:t>(.so binary compiled code):</a:t>
            </a:r>
          </a:p>
          <a:p>
            <a:pPr lvl="1"/>
            <a:r>
              <a:rPr lang="en-US" dirty="0"/>
              <a:t>/</a:t>
            </a:r>
            <a:r>
              <a:rPr lang="en-US" dirty="0" err="1"/>
              <a:t>usr</a:t>
            </a:r>
            <a:r>
              <a:rPr lang="en-US" dirty="0"/>
              <a:t>/lib</a:t>
            </a:r>
          </a:p>
          <a:p>
            <a:pPr lvl="1"/>
            <a:r>
              <a:rPr lang="en-US" dirty="0"/>
              <a:t>/</a:t>
            </a:r>
            <a:r>
              <a:rPr lang="en-US" dirty="0" err="1"/>
              <a:t>usr</a:t>
            </a:r>
            <a:r>
              <a:rPr lang="en-US" dirty="0"/>
              <a:t>/lib64</a:t>
            </a:r>
          </a:p>
        </p:txBody>
      </p:sp>
      <p:pic>
        <p:nvPicPr>
          <p:cNvPr id="7" name="Picture 6">
            <a:extLst>
              <a:ext uri="{FF2B5EF4-FFF2-40B4-BE49-F238E27FC236}">
                <a16:creationId xmlns:a16="http://schemas.microsoft.com/office/drawing/2014/main" id="{D6533341-5B5B-4669-3664-147C5F4A11BF}"/>
              </a:ext>
            </a:extLst>
          </p:cNvPr>
          <p:cNvPicPr>
            <a:picLocks noChangeAspect="1"/>
          </p:cNvPicPr>
          <p:nvPr/>
        </p:nvPicPr>
        <p:blipFill>
          <a:blip r:embed="rId3"/>
          <a:stretch>
            <a:fillRect/>
          </a:stretch>
        </p:blipFill>
        <p:spPr>
          <a:xfrm>
            <a:off x="5437187" y="1452563"/>
            <a:ext cx="7340600" cy="5143500"/>
          </a:xfrm>
          <a:prstGeom prst="rect">
            <a:avLst/>
          </a:prstGeom>
        </p:spPr>
      </p:pic>
    </p:spTree>
    <p:extLst>
      <p:ext uri="{BB962C8B-B14F-4D97-AF65-F5344CB8AC3E}">
        <p14:creationId xmlns:p14="http://schemas.microsoft.com/office/powerpoint/2010/main" val="261667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182D-D20E-C81A-4C3A-65933A56E9A2}"/>
              </a:ext>
            </a:extLst>
          </p:cNvPr>
          <p:cNvSpPr>
            <a:spLocks noGrp="1"/>
          </p:cNvSpPr>
          <p:nvPr>
            <p:ph type="title"/>
          </p:nvPr>
        </p:nvSpPr>
        <p:spPr/>
        <p:txBody>
          <a:bodyPr/>
          <a:lstStyle/>
          <a:p>
            <a:r>
              <a:rPr lang="en-CN" dirty="0">
                <a:solidFill>
                  <a:srgbClr val="1A0DAB"/>
                </a:solidFill>
                <a:latin typeface="arial" panose="020B0604020202020204" pitchFamily="34" charset="0"/>
              </a:rPr>
              <a:t>C++ compilers on linux</a:t>
            </a:r>
          </a:p>
        </p:txBody>
      </p:sp>
      <p:sp>
        <p:nvSpPr>
          <p:cNvPr id="3" name="Content Placeholder 2">
            <a:extLst>
              <a:ext uri="{FF2B5EF4-FFF2-40B4-BE49-F238E27FC236}">
                <a16:creationId xmlns:a16="http://schemas.microsoft.com/office/drawing/2014/main" id="{92537A1F-75DD-894B-8FC1-63BBA78F3640}"/>
              </a:ext>
            </a:extLst>
          </p:cNvPr>
          <p:cNvSpPr>
            <a:spLocks noGrp="1"/>
          </p:cNvSpPr>
          <p:nvPr>
            <p:ph idx="1"/>
          </p:nvPr>
        </p:nvSpPr>
        <p:spPr/>
        <p:txBody>
          <a:bodyPr/>
          <a:lstStyle/>
          <a:p>
            <a:r>
              <a:rPr lang="en-CN" dirty="0"/>
              <a:t>Suggested: g++ (for both C and C++)</a:t>
            </a:r>
          </a:p>
          <a:p>
            <a:r>
              <a:rPr lang="en-US" b="1" dirty="0"/>
              <a:t>F</a:t>
            </a:r>
            <a:r>
              <a:rPr lang="en-CN" b="1" dirty="0"/>
              <a:t>unction1: Compilation</a:t>
            </a:r>
          </a:p>
          <a:p>
            <a:pPr lvl="1"/>
            <a:r>
              <a:rPr lang="en-CN" dirty="0"/>
              <a:t>Make your code binary code for CPU to execute.</a:t>
            </a:r>
          </a:p>
          <a:p>
            <a:r>
              <a:rPr lang="en-CN" b="1" dirty="0"/>
              <a:t>Function2: Linking</a:t>
            </a:r>
          </a:p>
          <a:p>
            <a:pPr lvl="1"/>
            <a:r>
              <a:rPr lang="en-US" dirty="0"/>
              <a:t>L</a:t>
            </a:r>
            <a:r>
              <a:rPr lang="en-CN" dirty="0"/>
              <a:t>ink your compiled program with external libraries (*.so) to make the program executable. Otherwise some functions will be undefined. Error will occurs.</a:t>
            </a:r>
          </a:p>
          <a:p>
            <a:endParaRPr lang="en-CN" dirty="0"/>
          </a:p>
        </p:txBody>
      </p:sp>
    </p:spTree>
    <p:extLst>
      <p:ext uri="{BB962C8B-B14F-4D97-AF65-F5344CB8AC3E}">
        <p14:creationId xmlns:p14="http://schemas.microsoft.com/office/powerpoint/2010/main" val="2861274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182D-D20E-C81A-4C3A-65933A56E9A2}"/>
              </a:ext>
            </a:extLst>
          </p:cNvPr>
          <p:cNvSpPr>
            <a:spLocks noGrp="1"/>
          </p:cNvSpPr>
          <p:nvPr>
            <p:ph type="title"/>
          </p:nvPr>
        </p:nvSpPr>
        <p:spPr/>
        <p:txBody>
          <a:bodyPr/>
          <a:lstStyle/>
          <a:p>
            <a:r>
              <a:rPr lang="en-CN" dirty="0">
                <a:solidFill>
                  <a:srgbClr val="1A0DAB"/>
                </a:solidFill>
                <a:latin typeface="arial" panose="020B0604020202020204" pitchFamily="34" charset="0"/>
              </a:rPr>
              <a:t>C++ compilers for CSC4005</a:t>
            </a:r>
          </a:p>
        </p:txBody>
      </p:sp>
      <p:graphicFrame>
        <p:nvGraphicFramePr>
          <p:cNvPr id="4" name="Content Placeholder 3">
            <a:extLst>
              <a:ext uri="{FF2B5EF4-FFF2-40B4-BE49-F238E27FC236}">
                <a16:creationId xmlns:a16="http://schemas.microsoft.com/office/drawing/2014/main" id="{C566C9F5-4089-1ADC-D1C6-B7EA958B6A95}"/>
              </a:ext>
            </a:extLst>
          </p:cNvPr>
          <p:cNvGraphicFramePr>
            <a:graphicFrameLocks noGrp="1"/>
          </p:cNvGraphicFramePr>
          <p:nvPr>
            <p:ph idx="1"/>
            <p:extLst>
              <p:ext uri="{D42A27DB-BD31-4B8C-83A1-F6EECF244321}">
                <p14:modId xmlns:p14="http://schemas.microsoft.com/office/powerpoint/2010/main" val="1705663938"/>
              </p:ext>
            </p:extLst>
          </p:nvPr>
        </p:nvGraphicFramePr>
        <p:xfrm>
          <a:off x="1562100" y="2832418"/>
          <a:ext cx="9067800" cy="2606040"/>
        </p:xfrm>
        <a:graphic>
          <a:graphicData uri="http://schemas.openxmlformats.org/drawingml/2006/table">
            <a:tbl>
              <a:tblPr/>
              <a:tblGrid>
                <a:gridCol w="3022600">
                  <a:extLst>
                    <a:ext uri="{9D8B030D-6E8A-4147-A177-3AD203B41FA5}">
                      <a16:colId xmlns:a16="http://schemas.microsoft.com/office/drawing/2014/main" val="3304876375"/>
                    </a:ext>
                  </a:extLst>
                </a:gridCol>
                <a:gridCol w="3030538">
                  <a:extLst>
                    <a:ext uri="{9D8B030D-6E8A-4147-A177-3AD203B41FA5}">
                      <a16:colId xmlns:a16="http://schemas.microsoft.com/office/drawing/2014/main" val="2276257295"/>
                    </a:ext>
                  </a:extLst>
                </a:gridCol>
                <a:gridCol w="3014662">
                  <a:extLst>
                    <a:ext uri="{9D8B030D-6E8A-4147-A177-3AD203B41FA5}">
                      <a16:colId xmlns:a16="http://schemas.microsoft.com/office/drawing/2014/main" val="865081913"/>
                    </a:ext>
                  </a:extLst>
                </a:gridCol>
              </a:tblGrid>
              <a:tr h="0">
                <a:tc>
                  <a:txBody>
                    <a:bodyPr/>
                    <a:lstStyle/>
                    <a:p>
                      <a:endParaRPr lang="en-CN" b="1"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b="1" dirty="0">
                          <a:effectLst/>
                        </a:rPr>
                        <a:t>compiler</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en-US" b="1"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2369180802"/>
                  </a:ext>
                </a:extLst>
              </a:tr>
              <a:tr h="0">
                <a:tc>
                  <a:txBody>
                    <a:bodyPr/>
                    <a:lstStyle/>
                    <a:p>
                      <a:r>
                        <a:rPr lang="en-US" dirty="0">
                          <a:effectLst/>
                        </a:rPr>
                        <a:t>MPI</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dirty="0" err="1">
                          <a:effectLst/>
                        </a:rPr>
                        <a:t>mpic</a:t>
                      </a:r>
                      <a:r>
                        <a:rPr lang="en-US" dirty="0">
                          <a:effectLst/>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dirty="0">
                          <a:effectLst/>
                        </a:rPr>
                        <a:t>It is a wrapped g++ command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3432734484"/>
                  </a:ext>
                </a:extLst>
              </a:tr>
              <a:tr h="0">
                <a:tc>
                  <a:txBody>
                    <a:bodyPr/>
                    <a:lstStyle/>
                    <a:p>
                      <a:r>
                        <a:rPr lang="en-US" dirty="0">
                          <a:effectLst/>
                        </a:rPr>
                        <a:t>OpenMP, </a:t>
                      </a:r>
                      <a:r>
                        <a:rPr lang="en-US" dirty="0" err="1">
                          <a:effectLst/>
                        </a:rPr>
                        <a:t>pthread</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dirty="0">
                          <a:effectLst/>
                        </a:rPr>
                        <a:t>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905862905"/>
                  </a:ext>
                </a:extLst>
              </a:tr>
              <a:tr h="0">
                <a:tc>
                  <a:txBody>
                    <a:bodyPr/>
                    <a:lstStyle/>
                    <a:p>
                      <a:pPr marL="0" algn="l" defTabSz="914400" rtl="0" eaLnBrk="1" latinLnBrk="0" hangingPunct="1"/>
                      <a:r>
                        <a:rPr lang="en-US" sz="1800" kern="1200" dirty="0">
                          <a:solidFill>
                            <a:schemeClr val="tx1"/>
                          </a:solidFill>
                          <a:effectLst/>
                          <a:latin typeface="+mn-lt"/>
                          <a:ea typeface="+mn-ea"/>
                          <a:cs typeface="+mn-cs"/>
                        </a:rPr>
                        <a:t>GUI</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marL="0" algn="l" defTabSz="914400" rtl="0" eaLnBrk="1" latinLnBrk="0" hangingPunct="1"/>
                      <a:r>
                        <a:rPr lang="en-US" sz="1800" kern="1200" dirty="0">
                          <a:solidFill>
                            <a:schemeClr val="tx1"/>
                          </a:solidFill>
                          <a:effectLst/>
                          <a:latin typeface="+mn-lt"/>
                          <a:ea typeface="+mn-ea"/>
                          <a:cs typeface="+mn-cs"/>
                        </a:rPr>
                        <a:t>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marL="0" algn="l" defTabSz="914400" rtl="0" eaLnBrk="1" latinLnBrk="0" hangingPunct="1"/>
                      <a:endParaRPr lang="en-US" sz="1800" kern="1200" dirty="0">
                        <a:solidFill>
                          <a:schemeClr val="tx1"/>
                        </a:solidFill>
                        <a:effectLst/>
                        <a:latin typeface="+mn-lt"/>
                        <a:ea typeface="+mn-ea"/>
                        <a:cs typeface="+mn-cs"/>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255752364"/>
                  </a:ext>
                </a:extLst>
              </a:tr>
              <a:tr h="0">
                <a:tc>
                  <a:txBody>
                    <a:bodyPr/>
                    <a:lstStyle/>
                    <a:p>
                      <a:r>
                        <a:rPr lang="en-US" dirty="0">
                          <a:effectLst/>
                        </a:rPr>
                        <a:t>CUDA</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dirty="0" err="1">
                          <a:effectLst/>
                        </a:rPr>
                        <a:t>nvcc</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2611037281"/>
                  </a:ext>
                </a:extLst>
              </a:tr>
              <a:tr h="0">
                <a:tc>
                  <a:txBody>
                    <a:bodyPr/>
                    <a:lstStyle/>
                    <a:p>
                      <a:r>
                        <a:rPr lang="en-US" dirty="0">
                          <a:effectLst/>
                        </a:rPr>
                        <a:t>Hybrid Compilation (CUDA &amp; 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dirty="0" err="1">
                          <a:effectLst/>
                        </a:rPr>
                        <a:t>nvcc</a:t>
                      </a:r>
                      <a:r>
                        <a:rPr lang="en-US" dirty="0">
                          <a:effectLst/>
                        </a:rPr>
                        <a:t>  &amp; g++ -&gt; g++ linker</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461163639"/>
                  </a:ext>
                </a:extLst>
              </a:tr>
            </a:tbl>
          </a:graphicData>
        </a:graphic>
      </p:graphicFrame>
      <p:sp>
        <p:nvSpPr>
          <p:cNvPr id="5" name="TextBox 4">
            <a:extLst>
              <a:ext uri="{FF2B5EF4-FFF2-40B4-BE49-F238E27FC236}">
                <a16:creationId xmlns:a16="http://schemas.microsoft.com/office/drawing/2014/main" id="{CCA973E7-DD6C-A546-FE2A-C25D075E4DC0}"/>
              </a:ext>
            </a:extLst>
          </p:cNvPr>
          <p:cNvSpPr txBox="1"/>
          <p:nvPr/>
        </p:nvSpPr>
        <p:spPr>
          <a:xfrm>
            <a:off x="838200" y="2076887"/>
            <a:ext cx="8696676" cy="369332"/>
          </a:xfrm>
          <a:prstGeom prst="rect">
            <a:avLst/>
          </a:prstGeom>
          <a:noFill/>
        </p:spPr>
        <p:txBody>
          <a:bodyPr wrap="none" rtlCol="0">
            <a:spAutoFit/>
          </a:bodyPr>
          <a:lstStyle/>
          <a:p>
            <a:r>
              <a:rPr lang="en-CN" dirty="0"/>
              <a:t>We will have four programming projects in CSC4005, all frameworks needed are listed here:</a:t>
            </a:r>
          </a:p>
        </p:txBody>
      </p:sp>
    </p:spTree>
    <p:extLst>
      <p:ext uri="{BB962C8B-B14F-4D97-AF65-F5344CB8AC3E}">
        <p14:creationId xmlns:p14="http://schemas.microsoft.com/office/powerpoint/2010/main" val="383893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182D-D20E-C81A-4C3A-65933A56E9A2}"/>
              </a:ext>
            </a:extLst>
          </p:cNvPr>
          <p:cNvSpPr>
            <a:spLocks noGrp="1"/>
          </p:cNvSpPr>
          <p:nvPr>
            <p:ph type="title"/>
          </p:nvPr>
        </p:nvSpPr>
        <p:spPr/>
        <p:txBody>
          <a:bodyPr/>
          <a:lstStyle/>
          <a:p>
            <a:r>
              <a:rPr lang="en-CN" dirty="0">
                <a:solidFill>
                  <a:srgbClr val="1A0DAB"/>
                </a:solidFill>
                <a:latin typeface="arial" panose="020B0604020202020204" pitchFamily="34" charset="0"/>
              </a:rPr>
              <a:t>C++ libraries on linux</a:t>
            </a:r>
          </a:p>
        </p:txBody>
      </p:sp>
      <p:sp>
        <p:nvSpPr>
          <p:cNvPr id="3" name="Content Placeholder 2">
            <a:extLst>
              <a:ext uri="{FF2B5EF4-FFF2-40B4-BE49-F238E27FC236}">
                <a16:creationId xmlns:a16="http://schemas.microsoft.com/office/drawing/2014/main" id="{92537A1F-75DD-894B-8FC1-63BBA78F3640}"/>
              </a:ext>
            </a:extLst>
          </p:cNvPr>
          <p:cNvSpPr>
            <a:spLocks noGrp="1"/>
          </p:cNvSpPr>
          <p:nvPr>
            <p:ph idx="1"/>
          </p:nvPr>
        </p:nvSpPr>
        <p:spPr>
          <a:xfrm>
            <a:off x="838200" y="1452563"/>
            <a:ext cx="7105650" cy="5143500"/>
          </a:xfrm>
        </p:spPr>
        <p:txBody>
          <a:bodyPr>
            <a:normAutofit fontScale="92500" lnSpcReduction="20000"/>
          </a:bodyPr>
          <a:lstStyle/>
          <a:p>
            <a:r>
              <a:rPr lang="en-US" dirty="0"/>
              <a:t>Using external libraries</a:t>
            </a:r>
          </a:p>
          <a:p>
            <a:r>
              <a:rPr lang="en-US" dirty="0"/>
              <a:t>When you are writing your code, you have to include &lt;</a:t>
            </a:r>
            <a:r>
              <a:rPr lang="en-US" dirty="0" err="1"/>
              <a:t>mpi.h</a:t>
            </a:r>
            <a:r>
              <a:rPr lang="en-US" dirty="0"/>
              <a:t>&gt;</a:t>
            </a:r>
          </a:p>
          <a:p>
            <a:r>
              <a:rPr lang="en-US" dirty="0"/>
              <a:t>When you compile your </a:t>
            </a:r>
            <a:r>
              <a:rPr lang="en-US" dirty="0" err="1"/>
              <a:t>mpi</a:t>
            </a:r>
            <a:r>
              <a:rPr lang="en-US" dirty="0"/>
              <a:t> code, you should use </a:t>
            </a:r>
            <a:r>
              <a:rPr lang="en-US" dirty="0" err="1"/>
              <a:t>mpic</a:t>
            </a:r>
            <a:r>
              <a:rPr lang="en-US" dirty="0"/>
              <a:t>++ as compiler, it will help you find </a:t>
            </a:r>
            <a:r>
              <a:rPr lang="en-US" dirty="0" err="1"/>
              <a:t>mpi.h</a:t>
            </a:r>
            <a:r>
              <a:rPr lang="en-US" dirty="0"/>
              <a:t> and link </a:t>
            </a:r>
            <a:r>
              <a:rPr lang="en-US" dirty="0" err="1"/>
              <a:t>mpi</a:t>
            </a:r>
            <a:r>
              <a:rPr lang="en-US" dirty="0"/>
              <a:t> runtime to your program.</a:t>
            </a:r>
          </a:p>
          <a:p>
            <a:r>
              <a:rPr lang="en-US" dirty="0"/>
              <a:t>You can also use </a:t>
            </a:r>
          </a:p>
          <a:p>
            <a:r>
              <a:rPr lang="en-US" b="1" dirty="0"/>
              <a:t>g++ </a:t>
            </a:r>
            <a:r>
              <a:rPr lang="en-US" dirty="0">
                <a:solidFill>
                  <a:schemeClr val="bg2">
                    <a:lumMod val="75000"/>
                  </a:schemeClr>
                </a:solidFill>
              </a:rPr>
              <a:t>-m64 -O2 -g -pipe -Wall -Wp,-D_FORTIFY_SOURCE=2 -</a:t>
            </a:r>
            <a:r>
              <a:rPr lang="en-US" dirty="0" err="1">
                <a:solidFill>
                  <a:schemeClr val="bg2">
                    <a:lumMod val="75000"/>
                  </a:schemeClr>
                </a:solidFill>
              </a:rPr>
              <a:t>fexceptions</a:t>
            </a:r>
            <a:r>
              <a:rPr lang="en-US" dirty="0">
                <a:solidFill>
                  <a:schemeClr val="bg2">
                    <a:lumMod val="75000"/>
                  </a:schemeClr>
                </a:solidFill>
              </a:rPr>
              <a:t> -</a:t>
            </a:r>
            <a:r>
              <a:rPr lang="en-US" dirty="0" err="1">
                <a:solidFill>
                  <a:schemeClr val="bg2">
                    <a:lumMod val="75000"/>
                  </a:schemeClr>
                </a:solidFill>
              </a:rPr>
              <a:t>fstack</a:t>
            </a:r>
            <a:r>
              <a:rPr lang="en-US" dirty="0">
                <a:solidFill>
                  <a:schemeClr val="bg2">
                    <a:lumMod val="75000"/>
                  </a:schemeClr>
                </a:solidFill>
              </a:rPr>
              <a:t>-protector-strong --param=</a:t>
            </a:r>
            <a:r>
              <a:rPr lang="en-US" dirty="0" err="1">
                <a:solidFill>
                  <a:schemeClr val="bg2">
                    <a:lumMod val="75000"/>
                  </a:schemeClr>
                </a:solidFill>
              </a:rPr>
              <a:t>ssp</a:t>
            </a:r>
            <a:r>
              <a:rPr lang="en-US" dirty="0">
                <a:solidFill>
                  <a:schemeClr val="bg2">
                    <a:lumMod val="75000"/>
                  </a:schemeClr>
                </a:solidFill>
              </a:rPr>
              <a:t>-buffer-size=4 -</a:t>
            </a:r>
            <a:r>
              <a:rPr lang="en-US" dirty="0" err="1">
                <a:solidFill>
                  <a:schemeClr val="bg2">
                    <a:lumMod val="75000"/>
                  </a:schemeClr>
                </a:solidFill>
              </a:rPr>
              <a:t>grecord</a:t>
            </a:r>
            <a:r>
              <a:rPr lang="en-US" dirty="0">
                <a:solidFill>
                  <a:schemeClr val="bg2">
                    <a:lumMod val="75000"/>
                  </a:schemeClr>
                </a:solidFill>
              </a:rPr>
              <a:t>-</a:t>
            </a:r>
            <a:r>
              <a:rPr lang="en-US" dirty="0" err="1">
                <a:solidFill>
                  <a:schemeClr val="bg2">
                    <a:lumMod val="75000"/>
                  </a:schemeClr>
                </a:solidFill>
              </a:rPr>
              <a:t>gcc</a:t>
            </a:r>
            <a:r>
              <a:rPr lang="en-US" dirty="0">
                <a:solidFill>
                  <a:schemeClr val="bg2">
                    <a:lumMod val="75000"/>
                  </a:schemeClr>
                </a:solidFill>
              </a:rPr>
              <a:t>-switches -m64 -</a:t>
            </a:r>
            <a:r>
              <a:rPr lang="en-US" dirty="0" err="1">
                <a:solidFill>
                  <a:schemeClr val="bg2">
                    <a:lumMod val="75000"/>
                  </a:schemeClr>
                </a:solidFill>
              </a:rPr>
              <a:t>mtune</a:t>
            </a:r>
            <a:r>
              <a:rPr lang="en-US" dirty="0">
                <a:solidFill>
                  <a:schemeClr val="bg2">
                    <a:lumMod val="75000"/>
                  </a:schemeClr>
                </a:solidFill>
              </a:rPr>
              <a:t>=generic -</a:t>
            </a:r>
            <a:r>
              <a:rPr lang="en-US" dirty="0" err="1">
                <a:solidFill>
                  <a:schemeClr val="bg2">
                    <a:lumMod val="75000"/>
                  </a:schemeClr>
                </a:solidFill>
              </a:rPr>
              <a:t>fPIC</a:t>
            </a:r>
            <a:r>
              <a:rPr lang="en-US" dirty="0">
                <a:solidFill>
                  <a:schemeClr val="bg2">
                    <a:lumMod val="75000"/>
                  </a:schemeClr>
                </a:solidFill>
              </a:rPr>
              <a:t> -</a:t>
            </a:r>
            <a:r>
              <a:rPr lang="en-US" dirty="0" err="1">
                <a:solidFill>
                  <a:schemeClr val="bg2">
                    <a:lumMod val="75000"/>
                  </a:schemeClr>
                </a:solidFill>
              </a:rPr>
              <a:t>Wl</a:t>
            </a:r>
            <a:r>
              <a:rPr lang="en-US" dirty="0">
                <a:solidFill>
                  <a:schemeClr val="bg2">
                    <a:lumMod val="75000"/>
                  </a:schemeClr>
                </a:solidFill>
              </a:rPr>
              <a:t>,-</a:t>
            </a:r>
            <a:r>
              <a:rPr lang="en-US" dirty="0" err="1">
                <a:solidFill>
                  <a:schemeClr val="bg2">
                    <a:lumMod val="75000"/>
                  </a:schemeClr>
                </a:solidFill>
              </a:rPr>
              <a:t>z,noexecstack</a:t>
            </a:r>
            <a:r>
              <a:rPr lang="en-US" dirty="0">
                <a:solidFill>
                  <a:schemeClr val="bg2">
                    <a:lumMod val="75000"/>
                  </a:schemeClr>
                </a:solidFill>
              </a:rPr>
              <a:t> </a:t>
            </a:r>
            <a:r>
              <a:rPr lang="en-US" b="1" dirty="0"/>
              <a:t>-I/</a:t>
            </a:r>
            <a:r>
              <a:rPr lang="en-US" b="1" dirty="0" err="1"/>
              <a:t>usr</a:t>
            </a:r>
            <a:r>
              <a:rPr lang="en-US" b="1" dirty="0"/>
              <a:t>/include/mpich-3.2-x86_64</a:t>
            </a:r>
            <a:r>
              <a:rPr lang="en-US" dirty="0"/>
              <a:t> </a:t>
            </a:r>
            <a:r>
              <a:rPr lang="en-US" b="1" dirty="0"/>
              <a:t>-L/</a:t>
            </a:r>
            <a:r>
              <a:rPr lang="en-US" b="1" dirty="0" err="1"/>
              <a:t>usr</a:t>
            </a:r>
            <a:r>
              <a:rPr lang="en-US" b="1" dirty="0"/>
              <a:t>/lib64/mpich-3.2/lib </a:t>
            </a:r>
            <a:r>
              <a:rPr lang="en-US" dirty="0">
                <a:solidFill>
                  <a:schemeClr val="bg2">
                    <a:lumMod val="75000"/>
                  </a:schemeClr>
                </a:solidFill>
              </a:rPr>
              <a:t>-</a:t>
            </a:r>
            <a:r>
              <a:rPr lang="en-US" dirty="0" err="1">
                <a:solidFill>
                  <a:schemeClr val="bg2">
                    <a:lumMod val="75000"/>
                  </a:schemeClr>
                </a:solidFill>
              </a:rPr>
              <a:t>lmpicxx</a:t>
            </a:r>
            <a:r>
              <a:rPr lang="en-US" dirty="0">
                <a:solidFill>
                  <a:schemeClr val="bg2">
                    <a:lumMod val="75000"/>
                  </a:schemeClr>
                </a:solidFill>
              </a:rPr>
              <a:t> -</a:t>
            </a:r>
            <a:r>
              <a:rPr lang="en-US" dirty="0" err="1">
                <a:solidFill>
                  <a:schemeClr val="bg2">
                    <a:lumMod val="75000"/>
                  </a:schemeClr>
                </a:solidFill>
              </a:rPr>
              <a:t>Wl</a:t>
            </a:r>
            <a:r>
              <a:rPr lang="en-US" dirty="0">
                <a:solidFill>
                  <a:schemeClr val="bg2">
                    <a:lumMod val="75000"/>
                  </a:schemeClr>
                </a:solidFill>
              </a:rPr>
              <a:t>,-</a:t>
            </a:r>
            <a:r>
              <a:rPr lang="en-US" dirty="0" err="1">
                <a:solidFill>
                  <a:schemeClr val="bg2">
                    <a:lumMod val="75000"/>
                  </a:schemeClr>
                </a:solidFill>
              </a:rPr>
              <a:t>rpath</a:t>
            </a:r>
            <a:r>
              <a:rPr lang="en-US" dirty="0">
                <a:solidFill>
                  <a:schemeClr val="bg2">
                    <a:lumMod val="75000"/>
                  </a:schemeClr>
                </a:solidFill>
              </a:rPr>
              <a:t> -</a:t>
            </a:r>
            <a:r>
              <a:rPr lang="en-US" dirty="0" err="1">
                <a:solidFill>
                  <a:schemeClr val="bg2">
                    <a:lumMod val="75000"/>
                  </a:schemeClr>
                </a:solidFill>
              </a:rPr>
              <a:t>Wl</a:t>
            </a:r>
            <a:r>
              <a:rPr lang="en-US" dirty="0">
                <a:solidFill>
                  <a:schemeClr val="bg2">
                    <a:lumMod val="75000"/>
                  </a:schemeClr>
                </a:solidFill>
              </a:rPr>
              <a:t>,/</a:t>
            </a:r>
            <a:r>
              <a:rPr lang="en-US" dirty="0" err="1">
                <a:solidFill>
                  <a:schemeClr val="bg2">
                    <a:lumMod val="75000"/>
                  </a:schemeClr>
                </a:solidFill>
              </a:rPr>
              <a:t>usr</a:t>
            </a:r>
            <a:r>
              <a:rPr lang="en-US" dirty="0">
                <a:solidFill>
                  <a:schemeClr val="bg2">
                    <a:lumMod val="75000"/>
                  </a:schemeClr>
                </a:solidFill>
              </a:rPr>
              <a:t>/lib64/mpich-3.2/lib -</a:t>
            </a:r>
            <a:r>
              <a:rPr lang="en-US" dirty="0" err="1">
                <a:solidFill>
                  <a:schemeClr val="bg2">
                    <a:lumMod val="75000"/>
                  </a:schemeClr>
                </a:solidFill>
              </a:rPr>
              <a:t>Wl</a:t>
            </a:r>
            <a:r>
              <a:rPr lang="en-US" dirty="0">
                <a:solidFill>
                  <a:schemeClr val="bg2">
                    <a:lumMod val="75000"/>
                  </a:schemeClr>
                </a:solidFill>
              </a:rPr>
              <a:t>,--enable-new-</a:t>
            </a:r>
            <a:r>
              <a:rPr lang="en-US" dirty="0" err="1">
                <a:solidFill>
                  <a:schemeClr val="bg2">
                    <a:lumMod val="75000"/>
                  </a:schemeClr>
                </a:solidFill>
              </a:rPr>
              <a:t>dtags</a:t>
            </a:r>
            <a:r>
              <a:rPr lang="en-US" dirty="0">
                <a:solidFill>
                  <a:schemeClr val="bg2">
                    <a:lumMod val="75000"/>
                  </a:schemeClr>
                </a:solidFill>
              </a:rPr>
              <a:t> -</a:t>
            </a:r>
            <a:r>
              <a:rPr lang="en-US" b="1" dirty="0" err="1"/>
              <a:t>lmpi</a:t>
            </a:r>
            <a:endParaRPr lang="en-US" b="1" dirty="0"/>
          </a:p>
          <a:p>
            <a:endParaRPr lang="en-US" dirty="0"/>
          </a:p>
          <a:p>
            <a:endParaRPr lang="en-US" dirty="0"/>
          </a:p>
        </p:txBody>
      </p:sp>
      <p:pic>
        <p:nvPicPr>
          <p:cNvPr id="7" name="Picture 6">
            <a:extLst>
              <a:ext uri="{FF2B5EF4-FFF2-40B4-BE49-F238E27FC236}">
                <a16:creationId xmlns:a16="http://schemas.microsoft.com/office/drawing/2014/main" id="{D6533341-5B5B-4669-3664-147C5F4A11BF}"/>
              </a:ext>
            </a:extLst>
          </p:cNvPr>
          <p:cNvPicPr>
            <a:picLocks noChangeAspect="1"/>
          </p:cNvPicPr>
          <p:nvPr/>
        </p:nvPicPr>
        <p:blipFill>
          <a:blip r:embed="rId3"/>
          <a:stretch>
            <a:fillRect/>
          </a:stretch>
        </p:blipFill>
        <p:spPr>
          <a:xfrm>
            <a:off x="8166100" y="1027906"/>
            <a:ext cx="7340600" cy="5143500"/>
          </a:xfrm>
          <a:prstGeom prst="rect">
            <a:avLst/>
          </a:prstGeom>
        </p:spPr>
      </p:pic>
    </p:spTree>
    <p:extLst>
      <p:ext uri="{BB962C8B-B14F-4D97-AF65-F5344CB8AC3E}">
        <p14:creationId xmlns:p14="http://schemas.microsoft.com/office/powerpoint/2010/main" val="3932036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6F19-C223-AA35-4CE7-80D73072536B}"/>
              </a:ext>
            </a:extLst>
          </p:cNvPr>
          <p:cNvSpPr>
            <a:spLocks noGrp="1"/>
          </p:cNvSpPr>
          <p:nvPr>
            <p:ph type="title"/>
          </p:nvPr>
        </p:nvSpPr>
        <p:spPr/>
        <p:txBody>
          <a:bodyPr/>
          <a:lstStyle/>
          <a:p>
            <a:r>
              <a:rPr lang="en-CN" dirty="0">
                <a:solidFill>
                  <a:srgbClr val="1A0DAB"/>
                </a:solidFill>
                <a:latin typeface="arial" panose="020B0604020202020204" pitchFamily="34" charset="0"/>
              </a:rPr>
              <a:t>C++ libraries on linux</a:t>
            </a:r>
            <a:endParaRPr lang="en-CN" dirty="0"/>
          </a:p>
        </p:txBody>
      </p:sp>
      <p:sp>
        <p:nvSpPr>
          <p:cNvPr id="3" name="Content Placeholder 2">
            <a:extLst>
              <a:ext uri="{FF2B5EF4-FFF2-40B4-BE49-F238E27FC236}">
                <a16:creationId xmlns:a16="http://schemas.microsoft.com/office/drawing/2014/main" id="{D409EF63-0197-F7B3-E5D4-DB94AE3038A9}"/>
              </a:ext>
            </a:extLst>
          </p:cNvPr>
          <p:cNvSpPr>
            <a:spLocks noGrp="1"/>
          </p:cNvSpPr>
          <p:nvPr>
            <p:ph idx="1"/>
          </p:nvPr>
        </p:nvSpPr>
        <p:spPr>
          <a:xfrm>
            <a:off x="838199" y="1825625"/>
            <a:ext cx="5648325" cy="4351338"/>
          </a:xfrm>
        </p:spPr>
        <p:txBody>
          <a:bodyPr/>
          <a:lstStyle/>
          <a:p>
            <a:r>
              <a:rPr lang="en-US" dirty="0"/>
              <a:t>g++ </a:t>
            </a:r>
            <a:r>
              <a:rPr lang="en-US" b="1" dirty="0"/>
              <a:t>-I/</a:t>
            </a:r>
            <a:r>
              <a:rPr lang="en-US" b="1" dirty="0" err="1"/>
              <a:t>usr</a:t>
            </a:r>
            <a:r>
              <a:rPr lang="en-US" b="1" dirty="0"/>
              <a:t>/include</a:t>
            </a:r>
            <a:r>
              <a:rPr lang="en-US" dirty="0"/>
              <a:t> </a:t>
            </a:r>
            <a:r>
              <a:rPr lang="en-US" b="1" dirty="0"/>
              <a:t>-L/</a:t>
            </a:r>
            <a:r>
              <a:rPr lang="en-US" b="1" dirty="0" err="1"/>
              <a:t>usr</a:t>
            </a:r>
            <a:r>
              <a:rPr lang="en-US" b="1" dirty="0"/>
              <a:t>/local/lib</a:t>
            </a:r>
            <a:r>
              <a:rPr lang="en-US" dirty="0"/>
              <a:t> </a:t>
            </a:r>
            <a:r>
              <a:rPr lang="en-US" b="1" dirty="0"/>
              <a:t>-L/</a:t>
            </a:r>
            <a:r>
              <a:rPr lang="en-US" b="1" dirty="0" err="1"/>
              <a:t>usr</a:t>
            </a:r>
            <a:r>
              <a:rPr lang="en-US" b="1" dirty="0"/>
              <a:t>/lib -</a:t>
            </a:r>
            <a:r>
              <a:rPr lang="en-US" b="1" dirty="0" err="1"/>
              <a:t>lglut</a:t>
            </a:r>
            <a:r>
              <a:rPr lang="en-US" b="1" dirty="0"/>
              <a:t> -</a:t>
            </a:r>
            <a:r>
              <a:rPr lang="en-US" b="1" dirty="0" err="1"/>
              <a:t>lGLU</a:t>
            </a:r>
            <a:r>
              <a:rPr lang="en-US" b="1" dirty="0"/>
              <a:t> -</a:t>
            </a:r>
            <a:r>
              <a:rPr lang="en-US" b="1" dirty="0" err="1"/>
              <a:t>lGL</a:t>
            </a:r>
            <a:r>
              <a:rPr lang="en-US" b="1" dirty="0"/>
              <a:t> </a:t>
            </a:r>
            <a:r>
              <a:rPr lang="en-US" b="1" dirty="0">
                <a:solidFill>
                  <a:schemeClr val="bg2">
                    <a:lumMod val="75000"/>
                  </a:schemeClr>
                </a:solidFill>
              </a:rPr>
              <a:t>-</a:t>
            </a:r>
            <a:r>
              <a:rPr lang="en-US" b="1" dirty="0" err="1">
                <a:solidFill>
                  <a:schemeClr val="bg2">
                    <a:lumMod val="75000"/>
                  </a:schemeClr>
                </a:solidFill>
              </a:rPr>
              <a:t>lm</a:t>
            </a:r>
            <a:r>
              <a:rPr lang="en-US" dirty="0">
                <a:solidFill>
                  <a:schemeClr val="bg2">
                    <a:lumMod val="75000"/>
                  </a:schemeClr>
                </a:solidFill>
              </a:rPr>
              <a:t> </a:t>
            </a:r>
            <a:r>
              <a:rPr lang="en-US" dirty="0" err="1">
                <a:solidFill>
                  <a:schemeClr val="bg2">
                    <a:lumMod val="75000"/>
                  </a:schemeClr>
                </a:solidFill>
              </a:rPr>
              <a:t>gui_hello.cpp</a:t>
            </a:r>
            <a:r>
              <a:rPr lang="en-US" dirty="0">
                <a:solidFill>
                  <a:schemeClr val="bg2">
                    <a:lumMod val="75000"/>
                  </a:schemeClr>
                </a:solidFill>
              </a:rPr>
              <a:t> -o </a:t>
            </a:r>
            <a:r>
              <a:rPr lang="en-US" dirty="0" err="1">
                <a:solidFill>
                  <a:schemeClr val="bg2">
                    <a:lumMod val="75000"/>
                  </a:schemeClr>
                </a:solidFill>
              </a:rPr>
              <a:t>gui_hello</a:t>
            </a:r>
            <a:endParaRPr lang="en-CN" dirty="0">
              <a:solidFill>
                <a:schemeClr val="bg2">
                  <a:lumMod val="75000"/>
                </a:schemeClr>
              </a:solidFill>
            </a:endParaRPr>
          </a:p>
        </p:txBody>
      </p:sp>
      <p:pic>
        <p:nvPicPr>
          <p:cNvPr id="5" name="Picture 4">
            <a:extLst>
              <a:ext uri="{FF2B5EF4-FFF2-40B4-BE49-F238E27FC236}">
                <a16:creationId xmlns:a16="http://schemas.microsoft.com/office/drawing/2014/main" id="{3B34D930-D30C-AE83-F629-6BA202CD993D}"/>
              </a:ext>
            </a:extLst>
          </p:cNvPr>
          <p:cNvPicPr>
            <a:picLocks noChangeAspect="1"/>
          </p:cNvPicPr>
          <p:nvPr/>
        </p:nvPicPr>
        <p:blipFill>
          <a:blip r:embed="rId2"/>
          <a:stretch>
            <a:fillRect/>
          </a:stretch>
        </p:blipFill>
        <p:spPr>
          <a:xfrm>
            <a:off x="6486524" y="0"/>
            <a:ext cx="5474043" cy="6858000"/>
          </a:xfrm>
          <a:prstGeom prst="rect">
            <a:avLst/>
          </a:prstGeom>
        </p:spPr>
      </p:pic>
    </p:spTree>
    <p:extLst>
      <p:ext uri="{BB962C8B-B14F-4D97-AF65-F5344CB8AC3E}">
        <p14:creationId xmlns:p14="http://schemas.microsoft.com/office/powerpoint/2010/main" val="1966995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182D-D20E-C81A-4C3A-65933A56E9A2}"/>
              </a:ext>
            </a:extLst>
          </p:cNvPr>
          <p:cNvSpPr>
            <a:spLocks noGrp="1"/>
          </p:cNvSpPr>
          <p:nvPr>
            <p:ph type="title"/>
          </p:nvPr>
        </p:nvSpPr>
        <p:spPr/>
        <p:txBody>
          <a:bodyPr/>
          <a:lstStyle/>
          <a:p>
            <a:r>
              <a:rPr lang="en-CN" dirty="0">
                <a:solidFill>
                  <a:srgbClr val="1A0DAB"/>
                </a:solidFill>
                <a:latin typeface="arial" panose="020B0604020202020204" pitchFamily="34" charset="0"/>
              </a:rPr>
              <a:t>C++ parallel program compilation</a:t>
            </a:r>
          </a:p>
        </p:txBody>
      </p:sp>
      <p:sp>
        <p:nvSpPr>
          <p:cNvPr id="5" name="Content Placeholder 4">
            <a:extLst>
              <a:ext uri="{FF2B5EF4-FFF2-40B4-BE49-F238E27FC236}">
                <a16:creationId xmlns:a16="http://schemas.microsoft.com/office/drawing/2014/main" id="{7045D1F6-24FF-7708-773E-BBE224957EA3}"/>
              </a:ext>
            </a:extLst>
          </p:cNvPr>
          <p:cNvSpPr>
            <a:spLocks noGrp="1"/>
          </p:cNvSpPr>
          <p:nvPr>
            <p:ph idx="1"/>
          </p:nvPr>
        </p:nvSpPr>
        <p:spPr>
          <a:xfrm>
            <a:off x="838200" y="2397125"/>
            <a:ext cx="10515600" cy="1974850"/>
          </a:xfrm>
        </p:spPr>
        <p:txBody>
          <a:bodyPr>
            <a:normAutofit/>
          </a:bodyPr>
          <a:lstStyle/>
          <a:p>
            <a:r>
              <a:rPr lang="en-CN" dirty="0"/>
              <a:t>If you have finsihed setting up your VM, open Terminal on your VM.</a:t>
            </a:r>
          </a:p>
          <a:p>
            <a:endParaRPr lang="en-CN" sz="2800" b="1" dirty="0"/>
          </a:p>
          <a:p>
            <a:endParaRPr lang="en-CN" dirty="0"/>
          </a:p>
          <a:p>
            <a:endParaRPr lang="en-CN" dirty="0"/>
          </a:p>
        </p:txBody>
      </p:sp>
      <p:pic>
        <p:nvPicPr>
          <p:cNvPr id="14" name="Picture 13">
            <a:extLst>
              <a:ext uri="{FF2B5EF4-FFF2-40B4-BE49-F238E27FC236}">
                <a16:creationId xmlns:a16="http://schemas.microsoft.com/office/drawing/2014/main" id="{5CE2AFCA-0A93-4D57-407E-FB9034FD1852}"/>
              </a:ext>
            </a:extLst>
          </p:cNvPr>
          <p:cNvPicPr>
            <a:picLocks noChangeAspect="1"/>
          </p:cNvPicPr>
          <p:nvPr/>
        </p:nvPicPr>
        <p:blipFill>
          <a:blip r:embed="rId2"/>
          <a:stretch>
            <a:fillRect/>
          </a:stretch>
        </p:blipFill>
        <p:spPr>
          <a:xfrm>
            <a:off x="1111250" y="3059112"/>
            <a:ext cx="1854200" cy="1752600"/>
          </a:xfrm>
          <a:prstGeom prst="rect">
            <a:avLst/>
          </a:prstGeom>
        </p:spPr>
      </p:pic>
      <p:sp>
        <p:nvSpPr>
          <p:cNvPr id="15" name="Rectangle 14">
            <a:extLst>
              <a:ext uri="{FF2B5EF4-FFF2-40B4-BE49-F238E27FC236}">
                <a16:creationId xmlns:a16="http://schemas.microsoft.com/office/drawing/2014/main" id="{F9FBC9B4-43DC-FE16-EB73-3FE8C46E5CD4}"/>
              </a:ext>
            </a:extLst>
          </p:cNvPr>
          <p:cNvSpPr/>
          <p:nvPr/>
        </p:nvSpPr>
        <p:spPr>
          <a:xfrm>
            <a:off x="3374231" y="3059112"/>
            <a:ext cx="7827169" cy="131286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CN" dirty="0"/>
              <a:t>cd ~/Desktop/</a:t>
            </a:r>
            <a:r>
              <a:rPr lang="en-US" dirty="0"/>
              <a:t>CSC4005_2022Fall_Demo/</a:t>
            </a:r>
            <a:r>
              <a:rPr lang="en-US" dirty="0" err="1"/>
              <a:t>mpi_demo</a:t>
            </a:r>
            <a:r>
              <a:rPr lang="en-US" dirty="0"/>
              <a:t> # switch to code folder</a:t>
            </a:r>
          </a:p>
          <a:p>
            <a:r>
              <a:rPr lang="en-US" dirty="0" err="1"/>
              <a:t>mpic</a:t>
            </a:r>
            <a:r>
              <a:rPr lang="en-US" dirty="0"/>
              <a:t>++ </a:t>
            </a:r>
            <a:r>
              <a:rPr lang="en-US" dirty="0" err="1"/>
              <a:t>mpi_hello.cpp</a:t>
            </a:r>
            <a:r>
              <a:rPr lang="en-US" dirty="0"/>
              <a:t> -o </a:t>
            </a:r>
            <a:r>
              <a:rPr lang="en-US" dirty="0" err="1"/>
              <a:t>mpi_hello</a:t>
            </a:r>
            <a:r>
              <a:rPr lang="en-US" dirty="0"/>
              <a:t> # compile command </a:t>
            </a:r>
          </a:p>
          <a:p>
            <a:endParaRPr lang="en-CN" dirty="0"/>
          </a:p>
        </p:txBody>
      </p:sp>
      <p:sp>
        <p:nvSpPr>
          <p:cNvPr id="17" name="TextBox 16">
            <a:extLst>
              <a:ext uri="{FF2B5EF4-FFF2-40B4-BE49-F238E27FC236}">
                <a16:creationId xmlns:a16="http://schemas.microsoft.com/office/drawing/2014/main" id="{4A1605C9-2096-7B56-2B67-0BFE26CDFF30}"/>
              </a:ext>
            </a:extLst>
          </p:cNvPr>
          <p:cNvSpPr txBox="1"/>
          <p:nvPr/>
        </p:nvSpPr>
        <p:spPr>
          <a:xfrm>
            <a:off x="838200" y="1403113"/>
            <a:ext cx="10363200" cy="523220"/>
          </a:xfrm>
          <a:prstGeom prst="rect">
            <a:avLst/>
          </a:prstGeom>
          <a:noFill/>
        </p:spPr>
        <p:txBody>
          <a:bodyPr wrap="square">
            <a:spAutoFit/>
          </a:bodyPr>
          <a:lstStyle/>
          <a:p>
            <a:r>
              <a:rPr lang="en-CN" sz="2800" dirty="0"/>
              <a:t>You need to use CSC4005 VM or HPC cluster to compile.</a:t>
            </a:r>
          </a:p>
        </p:txBody>
      </p:sp>
    </p:spTree>
    <p:extLst>
      <p:ext uri="{BB962C8B-B14F-4D97-AF65-F5344CB8AC3E}">
        <p14:creationId xmlns:p14="http://schemas.microsoft.com/office/powerpoint/2010/main" val="1117209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7C483D-CC9C-DF9C-0471-BF6A7ADDA7DD}"/>
              </a:ext>
            </a:extLst>
          </p:cNvPr>
          <p:cNvPicPr>
            <a:picLocks noGrp="1" noChangeAspect="1"/>
          </p:cNvPicPr>
          <p:nvPr>
            <p:ph idx="1"/>
          </p:nvPr>
        </p:nvPicPr>
        <p:blipFill>
          <a:blip r:embed="rId2"/>
          <a:stretch>
            <a:fillRect/>
          </a:stretch>
        </p:blipFill>
        <p:spPr>
          <a:xfrm>
            <a:off x="166231" y="223837"/>
            <a:ext cx="11859537" cy="6605588"/>
          </a:xfrm>
        </p:spPr>
      </p:pic>
    </p:spTree>
    <p:extLst>
      <p:ext uri="{BB962C8B-B14F-4D97-AF65-F5344CB8AC3E}">
        <p14:creationId xmlns:p14="http://schemas.microsoft.com/office/powerpoint/2010/main" val="1058151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E701-C4C4-7BEF-9E40-ADB353E004C6}"/>
              </a:ext>
            </a:extLst>
          </p:cNvPr>
          <p:cNvSpPr>
            <a:spLocks noGrp="1"/>
          </p:cNvSpPr>
          <p:nvPr>
            <p:ph type="title"/>
          </p:nvPr>
        </p:nvSpPr>
        <p:spPr/>
        <p:txBody>
          <a:bodyPr/>
          <a:lstStyle/>
          <a:p>
            <a:r>
              <a:rPr lang="en-CN" dirty="0">
                <a:solidFill>
                  <a:srgbClr val="1A0DAB"/>
                </a:solidFill>
                <a:latin typeface="arial" panose="020B0604020202020204" pitchFamily="34" charset="0"/>
              </a:rPr>
              <a:t>C++ parallel program compilation</a:t>
            </a:r>
            <a:endParaRPr lang="en-CN" dirty="0"/>
          </a:p>
        </p:txBody>
      </p:sp>
      <p:sp>
        <p:nvSpPr>
          <p:cNvPr id="3" name="Content Placeholder 2">
            <a:extLst>
              <a:ext uri="{FF2B5EF4-FFF2-40B4-BE49-F238E27FC236}">
                <a16:creationId xmlns:a16="http://schemas.microsoft.com/office/drawing/2014/main" id="{2ED9EB22-D3B4-19F4-BD9D-AEDFF1A74321}"/>
              </a:ext>
            </a:extLst>
          </p:cNvPr>
          <p:cNvSpPr>
            <a:spLocks noGrp="1"/>
          </p:cNvSpPr>
          <p:nvPr>
            <p:ph idx="1"/>
          </p:nvPr>
        </p:nvSpPr>
        <p:spPr/>
        <p:txBody>
          <a:bodyPr/>
          <a:lstStyle/>
          <a:p>
            <a:r>
              <a:rPr lang="en-CN" dirty="0"/>
              <a:t>For those students unable to run a VM, ssh to HPC clusters.</a:t>
            </a:r>
          </a:p>
          <a:p>
            <a:pPr lvl="1"/>
            <a:r>
              <a:rPr lang="en-CN" b="1" dirty="0"/>
              <a:t>ssh 119010355@10.26.200.21 </a:t>
            </a:r>
            <a:r>
              <a:rPr lang="en-US" dirty="0"/>
              <a:t>P</a:t>
            </a:r>
            <a:r>
              <a:rPr lang="en-CN" dirty="0"/>
              <a:t>assword: csc4005</a:t>
            </a:r>
          </a:p>
          <a:p>
            <a:pPr lvl="1"/>
            <a:r>
              <a:rPr lang="en-CN" i="1" dirty="0"/>
              <a:t>This is only a test account, we will distribute your normal account next week.</a:t>
            </a:r>
          </a:p>
          <a:p>
            <a:endParaRPr lang="en-CN" dirty="0"/>
          </a:p>
        </p:txBody>
      </p:sp>
      <p:sp>
        <p:nvSpPr>
          <p:cNvPr id="4" name="Rectangle 3">
            <a:extLst>
              <a:ext uri="{FF2B5EF4-FFF2-40B4-BE49-F238E27FC236}">
                <a16:creationId xmlns:a16="http://schemas.microsoft.com/office/drawing/2014/main" id="{5E55FBD6-4398-3A82-1E4A-46F3A5911CB4}"/>
              </a:ext>
            </a:extLst>
          </p:cNvPr>
          <p:cNvSpPr/>
          <p:nvPr/>
        </p:nvSpPr>
        <p:spPr>
          <a:xfrm>
            <a:off x="1645443" y="3265652"/>
            <a:ext cx="9813131" cy="2206461"/>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CN" dirty="0"/>
              <a:t>mkdir 119010355 # change to your student id</a:t>
            </a:r>
          </a:p>
          <a:p>
            <a:r>
              <a:rPr lang="en-US" dirty="0"/>
              <a:t>c</a:t>
            </a:r>
            <a:r>
              <a:rPr lang="en-CN" dirty="0"/>
              <a:t>d 119010355 # change to your student id</a:t>
            </a:r>
          </a:p>
          <a:p>
            <a:r>
              <a:rPr lang="en-US" dirty="0"/>
              <a:t>git clone https://</a:t>
            </a:r>
            <a:r>
              <a:rPr lang="en-US" dirty="0" err="1"/>
              <a:t>github.com</a:t>
            </a:r>
            <a:r>
              <a:rPr lang="en-US" dirty="0"/>
              <a:t>/</a:t>
            </a:r>
            <a:r>
              <a:rPr lang="en-US" dirty="0" err="1"/>
              <a:t>bokesyo</a:t>
            </a:r>
            <a:r>
              <a:rPr lang="en-US" dirty="0"/>
              <a:t>/CSC4005_2022Fall_Demo.git # download our demo script</a:t>
            </a:r>
          </a:p>
          <a:p>
            <a:r>
              <a:rPr lang="en-US" dirty="0" err="1"/>
              <a:t>chmod</a:t>
            </a:r>
            <a:r>
              <a:rPr lang="en-US" dirty="0"/>
              <a:t> -R 777 CSC4005_2022Fall_Demo # make those files executable</a:t>
            </a:r>
          </a:p>
          <a:p>
            <a:r>
              <a:rPr lang="en-CN" dirty="0"/>
              <a:t>cd </a:t>
            </a:r>
            <a:r>
              <a:rPr lang="en-US" dirty="0"/>
              <a:t>CSC4005_2022Fall_Demo/</a:t>
            </a:r>
            <a:r>
              <a:rPr lang="en-US" dirty="0" err="1"/>
              <a:t>mpi_demo</a:t>
            </a:r>
            <a:r>
              <a:rPr lang="en-US" dirty="0"/>
              <a:t> # switch to code folder</a:t>
            </a:r>
          </a:p>
          <a:p>
            <a:r>
              <a:rPr lang="en-US" dirty="0" err="1"/>
              <a:t>mpic</a:t>
            </a:r>
            <a:r>
              <a:rPr lang="en-US" dirty="0"/>
              <a:t>++ </a:t>
            </a:r>
            <a:r>
              <a:rPr lang="en-US" dirty="0" err="1"/>
              <a:t>mpi_hello.cpp</a:t>
            </a:r>
            <a:r>
              <a:rPr lang="en-US" dirty="0"/>
              <a:t> -o </a:t>
            </a:r>
            <a:r>
              <a:rPr lang="en-US" dirty="0" err="1"/>
              <a:t>mpi_hello</a:t>
            </a:r>
            <a:r>
              <a:rPr lang="en-US" dirty="0"/>
              <a:t> # compile command</a:t>
            </a:r>
          </a:p>
          <a:p>
            <a:endParaRPr lang="en-CN" dirty="0"/>
          </a:p>
        </p:txBody>
      </p:sp>
    </p:spTree>
    <p:extLst>
      <p:ext uri="{BB962C8B-B14F-4D97-AF65-F5344CB8AC3E}">
        <p14:creationId xmlns:p14="http://schemas.microsoft.com/office/powerpoint/2010/main" val="1195358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13B5-D277-57C3-1808-00E8EBC196BB}"/>
              </a:ext>
            </a:extLst>
          </p:cNvPr>
          <p:cNvSpPr>
            <a:spLocks noGrp="1"/>
          </p:cNvSpPr>
          <p:nvPr>
            <p:ph type="title"/>
          </p:nvPr>
        </p:nvSpPr>
        <p:spPr/>
        <p:txBody>
          <a:bodyPr/>
          <a:lstStyle/>
          <a:p>
            <a:r>
              <a:rPr lang="en-CN" dirty="0">
                <a:solidFill>
                  <a:srgbClr val="1A0DAB"/>
                </a:solidFill>
                <a:latin typeface="arial" panose="020B0604020202020204" pitchFamily="34" charset="0"/>
              </a:rPr>
              <a:t>Office Hour Schedule</a:t>
            </a:r>
          </a:p>
        </p:txBody>
      </p:sp>
      <p:graphicFrame>
        <p:nvGraphicFramePr>
          <p:cNvPr id="4" name="Content Placeholder 3">
            <a:extLst>
              <a:ext uri="{FF2B5EF4-FFF2-40B4-BE49-F238E27FC236}">
                <a16:creationId xmlns:a16="http://schemas.microsoft.com/office/drawing/2014/main" id="{DDEC41F6-30C8-912A-5B18-B9F4B313601B}"/>
              </a:ext>
            </a:extLst>
          </p:cNvPr>
          <p:cNvGraphicFramePr>
            <a:graphicFrameLocks/>
          </p:cNvGraphicFramePr>
          <p:nvPr>
            <p:extLst>
              <p:ext uri="{D42A27DB-BD31-4B8C-83A1-F6EECF244321}">
                <p14:modId xmlns:p14="http://schemas.microsoft.com/office/powerpoint/2010/main" val="2284167508"/>
              </p:ext>
            </p:extLst>
          </p:nvPr>
        </p:nvGraphicFramePr>
        <p:xfrm>
          <a:off x="1562100" y="2289493"/>
          <a:ext cx="9067800" cy="3040380"/>
        </p:xfrm>
        <a:graphic>
          <a:graphicData uri="http://schemas.openxmlformats.org/drawingml/2006/table">
            <a:tbl>
              <a:tblPr/>
              <a:tblGrid>
                <a:gridCol w="3022600">
                  <a:extLst>
                    <a:ext uri="{9D8B030D-6E8A-4147-A177-3AD203B41FA5}">
                      <a16:colId xmlns:a16="http://schemas.microsoft.com/office/drawing/2014/main" val="3304876375"/>
                    </a:ext>
                  </a:extLst>
                </a:gridCol>
                <a:gridCol w="3022600">
                  <a:extLst>
                    <a:ext uri="{9D8B030D-6E8A-4147-A177-3AD203B41FA5}">
                      <a16:colId xmlns:a16="http://schemas.microsoft.com/office/drawing/2014/main" val="2276257295"/>
                    </a:ext>
                  </a:extLst>
                </a:gridCol>
                <a:gridCol w="3022600">
                  <a:extLst>
                    <a:ext uri="{9D8B030D-6E8A-4147-A177-3AD203B41FA5}">
                      <a16:colId xmlns:a16="http://schemas.microsoft.com/office/drawing/2014/main" val="865081913"/>
                    </a:ext>
                  </a:extLst>
                </a:gridCol>
              </a:tblGrid>
              <a:tr h="0">
                <a:tc>
                  <a:txBody>
                    <a:bodyPr/>
                    <a:lstStyle/>
                    <a:p>
                      <a:endParaRPr lang="en-CN" b="1"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b="1" dirty="0">
                          <a:effectLst/>
                        </a:rPr>
                        <a:t>Time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b="1" dirty="0">
                          <a:effectLst/>
                        </a:rPr>
                        <a:t>Venue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2369180802"/>
                  </a:ext>
                </a:extLst>
              </a:tr>
              <a:tr h="0">
                <a:tc>
                  <a:txBody>
                    <a:bodyPr/>
                    <a:lstStyle/>
                    <a:p>
                      <a:r>
                        <a:rPr lang="en-US" b="0" i="0" u="none" strike="noStrike" dirty="0" err="1">
                          <a:solidFill>
                            <a:srgbClr val="000000"/>
                          </a:solidFill>
                          <a:effectLst/>
                        </a:rPr>
                        <a:t>Weibin</a:t>
                      </a:r>
                      <a:r>
                        <a:rPr lang="en-US" b="0" i="0" u="none" strike="noStrike" dirty="0">
                          <a:solidFill>
                            <a:srgbClr val="000000"/>
                          </a:solidFill>
                          <a:effectLst/>
                        </a:rPr>
                        <a:t> Chen (TA)</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dirty="0">
                          <a:effectLst/>
                        </a:rPr>
                        <a:t>9:00-10:00 Wednesday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b="0" i="0" u="none" strike="noStrike" dirty="0">
                          <a:solidFill>
                            <a:srgbClr val="000000"/>
                          </a:solidFill>
                          <a:effectLst/>
                        </a:rPr>
                        <a:t>SDS office on the floor 4 of </a:t>
                      </a:r>
                      <a:r>
                        <a:rPr lang="en-US" b="0" i="0" u="none" strike="noStrike" dirty="0" err="1">
                          <a:solidFill>
                            <a:srgbClr val="000000"/>
                          </a:solidFill>
                          <a:effectLst/>
                        </a:rPr>
                        <a:t>ZhiXin</a:t>
                      </a:r>
                      <a:r>
                        <a:rPr lang="en-US" b="0" i="0" u="none" strike="noStrike" dirty="0">
                          <a:solidFill>
                            <a:srgbClr val="000000"/>
                          </a:solidFill>
                          <a:effectLst/>
                        </a:rPr>
                        <a:t> building</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3432734484"/>
                  </a:ext>
                </a:extLst>
              </a:tr>
              <a:tr h="0">
                <a:tc>
                  <a:txBody>
                    <a:bodyPr/>
                    <a:lstStyle/>
                    <a:p>
                      <a:r>
                        <a:rPr lang="en-US" b="0" i="0" u="none" strike="noStrike" dirty="0">
                          <a:solidFill>
                            <a:srgbClr val="000000"/>
                          </a:solidFill>
                          <a:effectLst/>
                        </a:rPr>
                        <a:t>Yihan Liu (TA)</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dirty="0">
                          <a:effectLst/>
                        </a:rPr>
                        <a:t>19:00-20:00 Thursday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r>
                        <a:rPr lang="en-US" dirty="0">
                          <a:effectLst/>
                        </a:rPr>
                        <a:t>Online, </a:t>
                      </a:r>
                      <a:r>
                        <a:rPr lang="en-US" b="0" i="0" u="none" strike="noStrike" dirty="0">
                          <a:solidFill>
                            <a:srgbClr val="000000"/>
                          </a:solidFill>
                          <a:effectLst/>
                        </a:rPr>
                        <a:t> zoom id: 613-456-4907</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905862905"/>
                  </a:ext>
                </a:extLst>
              </a:tr>
              <a:tr h="0">
                <a:tc>
                  <a:txBody>
                    <a:bodyPr/>
                    <a:lstStyle/>
                    <a:p>
                      <a:r>
                        <a:rPr lang="en-US" b="0" i="0" u="none" strike="noStrike" dirty="0" err="1">
                          <a:solidFill>
                            <a:srgbClr val="000000"/>
                          </a:solidFill>
                          <a:effectLst/>
                        </a:rPr>
                        <a:t>Yuxuan</a:t>
                      </a:r>
                      <a:r>
                        <a:rPr lang="en-US" b="0" i="0" u="none" strike="noStrike" dirty="0">
                          <a:solidFill>
                            <a:srgbClr val="000000"/>
                          </a:solidFill>
                          <a:effectLst/>
                        </a:rPr>
                        <a:t> Liu (TA)</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dirty="0">
                          <a:effectLst/>
                        </a:rPr>
                        <a:t>20:00-21:00 Thursday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r>
                        <a:rPr lang="en-US" dirty="0">
                          <a:effectLst/>
                        </a:rPr>
                        <a:t>Online, </a:t>
                      </a:r>
                      <a:r>
                        <a:rPr lang="en-US" b="0" i="0" u="none" strike="noStrike" dirty="0">
                          <a:solidFill>
                            <a:srgbClr val="000000"/>
                          </a:solidFill>
                          <a:effectLst/>
                        </a:rPr>
                        <a:t>zoom id: 394-118-1035</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1883270375"/>
                  </a:ext>
                </a:extLst>
              </a:tr>
              <a:tr h="0">
                <a:tc>
                  <a:txBody>
                    <a:bodyPr/>
                    <a:lstStyle/>
                    <a:p>
                      <a:r>
                        <a:rPr lang="en-US" dirty="0" err="1">
                          <a:effectLst/>
                        </a:rPr>
                        <a:t>Bokai</a:t>
                      </a:r>
                      <a:r>
                        <a:rPr lang="en-US" dirty="0">
                          <a:effectLst/>
                        </a:rPr>
                        <a:t> Xu and </a:t>
                      </a:r>
                      <a:r>
                        <a:rPr lang="en-US" b="0" i="0" u="none" strike="noStrike" dirty="0" err="1">
                          <a:solidFill>
                            <a:srgbClr val="000000"/>
                          </a:solidFill>
                          <a:effectLst/>
                        </a:rPr>
                        <a:t>Zhixin</a:t>
                      </a:r>
                      <a:r>
                        <a:rPr lang="en-US" b="0" i="0" u="none" strike="noStrike" dirty="0">
                          <a:solidFill>
                            <a:srgbClr val="000000"/>
                          </a:solidFill>
                          <a:effectLst/>
                        </a:rPr>
                        <a:t> Luoyang (USTF)</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21:00-22:00 Wednesday</a:t>
                      </a:r>
                    </a:p>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TA307</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4139630102"/>
                  </a:ext>
                </a:extLst>
              </a:tr>
            </a:tbl>
          </a:graphicData>
        </a:graphic>
      </p:graphicFrame>
    </p:spTree>
    <p:extLst>
      <p:ext uri="{BB962C8B-B14F-4D97-AF65-F5344CB8AC3E}">
        <p14:creationId xmlns:p14="http://schemas.microsoft.com/office/powerpoint/2010/main" val="3706355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84A2ADC-3129-F1C3-38B1-F9EBD29AF679}"/>
              </a:ext>
            </a:extLst>
          </p:cNvPr>
          <p:cNvPicPr>
            <a:picLocks noGrp="1" noChangeAspect="1"/>
          </p:cNvPicPr>
          <p:nvPr>
            <p:ph idx="1"/>
          </p:nvPr>
        </p:nvPicPr>
        <p:blipFill>
          <a:blip r:embed="rId2"/>
          <a:stretch>
            <a:fillRect/>
          </a:stretch>
        </p:blipFill>
        <p:spPr>
          <a:xfrm>
            <a:off x="1571500" y="224698"/>
            <a:ext cx="9049000" cy="6408603"/>
          </a:xfrm>
        </p:spPr>
      </p:pic>
    </p:spTree>
    <p:extLst>
      <p:ext uri="{BB962C8B-B14F-4D97-AF65-F5344CB8AC3E}">
        <p14:creationId xmlns:p14="http://schemas.microsoft.com/office/powerpoint/2010/main" val="2892318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C489-C020-5F6B-445C-347ABD857A7A}"/>
              </a:ext>
            </a:extLst>
          </p:cNvPr>
          <p:cNvSpPr>
            <a:spLocks noGrp="1"/>
          </p:cNvSpPr>
          <p:nvPr>
            <p:ph type="title"/>
          </p:nvPr>
        </p:nvSpPr>
        <p:spPr/>
        <p:txBody>
          <a:bodyPr/>
          <a:lstStyle/>
          <a:p>
            <a:r>
              <a:rPr lang="en-CN" dirty="0">
                <a:solidFill>
                  <a:srgbClr val="1A0DAB"/>
                </a:solidFill>
                <a:latin typeface="arial" panose="020B0604020202020204" pitchFamily="34" charset="0"/>
              </a:rPr>
              <a:t>HPC</a:t>
            </a:r>
            <a:r>
              <a:rPr lang="zh-CN" altLang="en-US" dirty="0">
                <a:solidFill>
                  <a:srgbClr val="1A0DAB"/>
                </a:solidFill>
                <a:latin typeface="arial" panose="020B0604020202020204" pitchFamily="34" charset="0"/>
              </a:rPr>
              <a:t> </a:t>
            </a:r>
            <a:r>
              <a:rPr lang="en-US" altLang="zh-CN" dirty="0">
                <a:solidFill>
                  <a:srgbClr val="1A0DAB"/>
                </a:solidFill>
                <a:latin typeface="arial" panose="020B0604020202020204" pitchFamily="34" charset="0"/>
              </a:rPr>
              <a:t>cluster</a:t>
            </a:r>
            <a:endParaRPr lang="en-CN" dirty="0">
              <a:solidFill>
                <a:srgbClr val="1A0DAB"/>
              </a:solidFill>
              <a:latin typeface="arial" panose="020B0604020202020204" pitchFamily="34" charset="0"/>
            </a:endParaRPr>
          </a:p>
        </p:txBody>
      </p:sp>
      <p:sp>
        <p:nvSpPr>
          <p:cNvPr id="3" name="Content Placeholder 2">
            <a:extLst>
              <a:ext uri="{FF2B5EF4-FFF2-40B4-BE49-F238E27FC236}">
                <a16:creationId xmlns:a16="http://schemas.microsoft.com/office/drawing/2014/main" id="{29156321-E39F-54C9-0C86-E959A14C4FDC}"/>
              </a:ext>
            </a:extLst>
          </p:cNvPr>
          <p:cNvSpPr>
            <a:spLocks noGrp="1"/>
          </p:cNvSpPr>
          <p:nvPr>
            <p:ph idx="1"/>
          </p:nvPr>
        </p:nvSpPr>
        <p:spPr/>
        <p:txBody>
          <a:bodyPr/>
          <a:lstStyle/>
          <a:p>
            <a:r>
              <a:rPr lang="en-CN" b="1" dirty="0"/>
              <a:t>Configuration</a:t>
            </a:r>
          </a:p>
          <a:p>
            <a:r>
              <a:rPr lang="en-CN" dirty="0"/>
              <a:t>1 login node</a:t>
            </a:r>
          </a:p>
          <a:p>
            <a:pPr lvl="1"/>
            <a:r>
              <a:rPr lang="en-CN" dirty="0"/>
              <a:t>20 Intel CPU cores (40 logic cores)</a:t>
            </a:r>
          </a:p>
          <a:p>
            <a:pPr lvl="1"/>
            <a:r>
              <a:rPr lang="en-CN" dirty="0"/>
              <a:t>100GB RAM</a:t>
            </a:r>
          </a:p>
          <a:p>
            <a:pPr lvl="1"/>
            <a:r>
              <a:rPr lang="en-CN" dirty="0"/>
              <a:t>1 Nvidia Quadro RTX 4000 GPU</a:t>
            </a:r>
          </a:p>
          <a:p>
            <a:r>
              <a:rPr lang="en-CN" dirty="0"/>
              <a:t>30+ compute node</a:t>
            </a:r>
          </a:p>
          <a:p>
            <a:pPr lvl="1"/>
            <a:r>
              <a:rPr lang="en-US" dirty="0"/>
              <a:t>E</a:t>
            </a:r>
            <a:r>
              <a:rPr lang="en-CN" dirty="0"/>
              <a:t>ach compute node has:</a:t>
            </a:r>
          </a:p>
          <a:p>
            <a:pPr lvl="1"/>
            <a:r>
              <a:rPr lang="en-CN" dirty="0"/>
              <a:t>20 Intel CPU cores (40 logic cores)</a:t>
            </a:r>
          </a:p>
          <a:p>
            <a:pPr lvl="1"/>
            <a:r>
              <a:rPr lang="en-CN" dirty="0"/>
              <a:t>100GB RAM</a:t>
            </a:r>
          </a:p>
          <a:p>
            <a:pPr lvl="1"/>
            <a:r>
              <a:rPr lang="en-CN" dirty="0"/>
              <a:t>1 Nvidia Quadro RTX 4000 GPU</a:t>
            </a:r>
          </a:p>
        </p:txBody>
      </p:sp>
    </p:spTree>
    <p:extLst>
      <p:ext uri="{BB962C8B-B14F-4D97-AF65-F5344CB8AC3E}">
        <p14:creationId xmlns:p14="http://schemas.microsoft.com/office/powerpoint/2010/main" val="200114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4CD2-0E14-570C-8A16-32607C07A863}"/>
              </a:ext>
            </a:extLst>
          </p:cNvPr>
          <p:cNvSpPr>
            <a:spLocks noGrp="1"/>
          </p:cNvSpPr>
          <p:nvPr>
            <p:ph type="title"/>
          </p:nvPr>
        </p:nvSpPr>
        <p:spPr/>
        <p:txBody>
          <a:bodyPr/>
          <a:lstStyle/>
          <a:p>
            <a:r>
              <a:rPr lang="en-CN" dirty="0">
                <a:solidFill>
                  <a:srgbClr val="1A0DAB"/>
                </a:solidFill>
                <a:latin typeface="arial" panose="020B0604020202020204" pitchFamily="34" charset="0"/>
              </a:rPr>
              <a:t>HPC</a:t>
            </a:r>
            <a:r>
              <a:rPr lang="zh-CN" altLang="en-US" dirty="0">
                <a:solidFill>
                  <a:srgbClr val="1A0DAB"/>
                </a:solidFill>
                <a:latin typeface="arial" panose="020B0604020202020204" pitchFamily="34" charset="0"/>
              </a:rPr>
              <a:t> </a:t>
            </a:r>
            <a:r>
              <a:rPr lang="en-US" altLang="zh-CN" dirty="0">
                <a:solidFill>
                  <a:srgbClr val="1A0DAB"/>
                </a:solidFill>
                <a:latin typeface="arial" panose="020B0604020202020204" pitchFamily="34" charset="0"/>
              </a:rPr>
              <a:t>cluster</a:t>
            </a:r>
            <a:endParaRPr lang="en-CN" dirty="0"/>
          </a:p>
        </p:txBody>
      </p:sp>
      <p:sp>
        <p:nvSpPr>
          <p:cNvPr id="5" name="Content Placeholder 2">
            <a:extLst>
              <a:ext uri="{FF2B5EF4-FFF2-40B4-BE49-F238E27FC236}">
                <a16:creationId xmlns:a16="http://schemas.microsoft.com/office/drawing/2014/main" id="{BECE4BCC-6E55-DFA1-6A3A-E951F8FC06C0}"/>
              </a:ext>
            </a:extLst>
          </p:cNvPr>
          <p:cNvSpPr txBox="1">
            <a:spLocks/>
          </p:cNvSpPr>
          <p:nvPr/>
        </p:nvSpPr>
        <p:spPr>
          <a:xfrm>
            <a:off x="838200" y="1825625"/>
            <a:ext cx="297656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b="1" dirty="0"/>
              <a:t>Topology</a:t>
            </a:r>
            <a:r>
              <a:rPr lang="en-CN" dirty="0"/>
              <a:t>: one login node (controller) and 30+ compute node.</a:t>
            </a:r>
          </a:p>
        </p:txBody>
      </p:sp>
      <p:pic>
        <p:nvPicPr>
          <p:cNvPr id="2050" name="Picture 2" descr="using-the-cluster [ILRI Research Computing]">
            <a:extLst>
              <a:ext uri="{FF2B5EF4-FFF2-40B4-BE49-F238E27FC236}">
                <a16:creationId xmlns:a16="http://schemas.microsoft.com/office/drawing/2014/main" id="{A6D79ED7-C6CD-05B6-F2FD-50F2B66C4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078" y="114300"/>
            <a:ext cx="6626722" cy="58578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B4AC83D-28C0-17B0-6262-6AC0ED1C2F63}"/>
              </a:ext>
            </a:extLst>
          </p:cNvPr>
          <p:cNvSpPr txBox="1"/>
          <p:nvPr/>
        </p:nvSpPr>
        <p:spPr>
          <a:xfrm>
            <a:off x="5762507" y="6223000"/>
            <a:ext cx="4555863" cy="369332"/>
          </a:xfrm>
          <a:prstGeom prst="rect">
            <a:avLst/>
          </a:prstGeom>
          <a:noFill/>
        </p:spPr>
        <p:txBody>
          <a:bodyPr wrap="none" rtlCol="0">
            <a:spAutoFit/>
          </a:bodyPr>
          <a:lstStyle/>
          <a:p>
            <a:r>
              <a:rPr lang="en-CN" i="1" dirty="0">
                <a:solidFill>
                  <a:schemeClr val="bg2">
                    <a:lumMod val="75000"/>
                  </a:schemeClr>
                </a:solidFill>
              </a:rPr>
              <a:t>Cite: </a:t>
            </a:r>
            <a:r>
              <a:rPr lang="en-US" i="1" dirty="0">
                <a:solidFill>
                  <a:schemeClr val="bg2">
                    <a:lumMod val="75000"/>
                  </a:schemeClr>
                </a:solidFill>
              </a:rPr>
              <a:t>https://</a:t>
            </a:r>
            <a:r>
              <a:rPr lang="en-US" i="1" dirty="0" err="1">
                <a:solidFill>
                  <a:schemeClr val="bg2">
                    <a:lumMod val="75000"/>
                  </a:schemeClr>
                </a:solidFill>
              </a:rPr>
              <a:t>hpc.ilri.cgiar.org</a:t>
            </a:r>
            <a:r>
              <a:rPr lang="en-US" i="1" dirty="0">
                <a:solidFill>
                  <a:schemeClr val="bg2">
                    <a:lumMod val="75000"/>
                  </a:schemeClr>
                </a:solidFill>
              </a:rPr>
              <a:t>/using-the-cluster</a:t>
            </a:r>
            <a:endParaRPr lang="en-CN" i="1" dirty="0">
              <a:solidFill>
                <a:schemeClr val="bg2">
                  <a:lumMod val="75000"/>
                </a:schemeClr>
              </a:solidFill>
            </a:endParaRPr>
          </a:p>
        </p:txBody>
      </p:sp>
    </p:spTree>
    <p:extLst>
      <p:ext uri="{BB962C8B-B14F-4D97-AF65-F5344CB8AC3E}">
        <p14:creationId xmlns:p14="http://schemas.microsoft.com/office/powerpoint/2010/main" val="2743860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C489-C020-5F6B-445C-347ABD857A7A}"/>
              </a:ext>
            </a:extLst>
          </p:cNvPr>
          <p:cNvSpPr>
            <a:spLocks noGrp="1"/>
          </p:cNvSpPr>
          <p:nvPr>
            <p:ph type="title"/>
          </p:nvPr>
        </p:nvSpPr>
        <p:spPr/>
        <p:txBody>
          <a:bodyPr/>
          <a:lstStyle/>
          <a:p>
            <a:r>
              <a:rPr lang="en-CN" dirty="0">
                <a:solidFill>
                  <a:srgbClr val="1A0DAB"/>
                </a:solidFill>
                <a:latin typeface="arial" panose="020B0604020202020204" pitchFamily="34" charset="0"/>
              </a:rPr>
              <a:t>HPC</a:t>
            </a:r>
            <a:r>
              <a:rPr lang="zh-CN" altLang="en-US" dirty="0">
                <a:solidFill>
                  <a:srgbClr val="1A0DAB"/>
                </a:solidFill>
                <a:latin typeface="arial" panose="020B0604020202020204" pitchFamily="34" charset="0"/>
              </a:rPr>
              <a:t> </a:t>
            </a:r>
            <a:r>
              <a:rPr lang="en-US" altLang="zh-CN" dirty="0">
                <a:solidFill>
                  <a:srgbClr val="1A0DAB"/>
                </a:solidFill>
                <a:latin typeface="arial" panose="020B0604020202020204" pitchFamily="34" charset="0"/>
              </a:rPr>
              <a:t>cluster</a:t>
            </a:r>
            <a:endParaRPr lang="en-CN" dirty="0">
              <a:solidFill>
                <a:srgbClr val="1A0DAB"/>
              </a:solidFill>
              <a:latin typeface="arial" panose="020B0604020202020204" pitchFamily="34" charset="0"/>
            </a:endParaRPr>
          </a:p>
        </p:txBody>
      </p:sp>
      <p:sp>
        <p:nvSpPr>
          <p:cNvPr id="3" name="Content Placeholder 2">
            <a:extLst>
              <a:ext uri="{FF2B5EF4-FFF2-40B4-BE49-F238E27FC236}">
                <a16:creationId xmlns:a16="http://schemas.microsoft.com/office/drawing/2014/main" id="{29156321-E39F-54C9-0C86-E959A14C4FDC}"/>
              </a:ext>
            </a:extLst>
          </p:cNvPr>
          <p:cNvSpPr>
            <a:spLocks noGrp="1"/>
          </p:cNvSpPr>
          <p:nvPr>
            <p:ph idx="1"/>
          </p:nvPr>
        </p:nvSpPr>
        <p:spPr/>
        <p:txBody>
          <a:bodyPr>
            <a:normAutofit fontScale="85000" lnSpcReduction="20000"/>
          </a:bodyPr>
          <a:lstStyle/>
          <a:p>
            <a:r>
              <a:rPr lang="en-CN" b="1" dirty="0"/>
              <a:t>Scheduler: slurm</a:t>
            </a:r>
          </a:p>
          <a:p>
            <a:r>
              <a:rPr lang="en-CN" b="1" dirty="0"/>
              <a:t>Basic command:</a:t>
            </a:r>
          </a:p>
          <a:p>
            <a:r>
              <a:rPr lang="en-CN" dirty="0"/>
              <a:t>sbatch</a:t>
            </a:r>
          </a:p>
          <a:p>
            <a:r>
              <a:rPr lang="en-CN" dirty="0"/>
              <a:t>salloc</a:t>
            </a:r>
          </a:p>
          <a:p>
            <a:r>
              <a:rPr lang="en-CN" dirty="0"/>
              <a:t>more on Tutorial 2</a:t>
            </a:r>
          </a:p>
          <a:p>
            <a:r>
              <a:rPr lang="en-US" b="1" dirty="0"/>
              <a:t>U</a:t>
            </a:r>
            <a:r>
              <a:rPr lang="en-CN" b="1" dirty="0"/>
              <a:t>nderlying</a:t>
            </a:r>
            <a:r>
              <a:rPr lang="zh-CN" altLang="en-US" b="1" dirty="0"/>
              <a:t> </a:t>
            </a:r>
            <a:r>
              <a:rPr lang="en-US" altLang="zh-CN" b="1" dirty="0"/>
              <a:t>process:</a:t>
            </a:r>
          </a:p>
          <a:p>
            <a:r>
              <a:rPr lang="en-US" dirty="0" err="1"/>
              <a:t>Slurm</a:t>
            </a:r>
            <a:r>
              <a:rPr lang="en-US" dirty="0"/>
              <a:t> transfers your shell script to compute node (same environment has been configured on each compute node and file system is shared, so your shell script can run on compute node). The output will be stored in a log file. </a:t>
            </a:r>
            <a:r>
              <a:rPr lang="en-US" dirty="0" err="1"/>
              <a:t>Slurm</a:t>
            </a:r>
            <a:r>
              <a:rPr lang="en-US" dirty="0"/>
              <a:t> will reserve the resources you applied for your parallel programs.</a:t>
            </a:r>
          </a:p>
          <a:p>
            <a:r>
              <a:rPr lang="en-US" dirty="0"/>
              <a:t>A parallel program can </a:t>
            </a:r>
            <a:r>
              <a:rPr lang="en-US" b="1" dirty="0"/>
              <a:t>create many processes </a:t>
            </a:r>
            <a:r>
              <a:rPr lang="en-US" dirty="0"/>
              <a:t>on the same machine (processes communicate</a:t>
            </a:r>
            <a:r>
              <a:rPr lang="zh-CN" altLang="en-US" dirty="0"/>
              <a:t> </a:t>
            </a:r>
            <a:r>
              <a:rPr lang="en-US" altLang="zh-CN" dirty="0"/>
              <a:t>on the same machine</a:t>
            </a:r>
            <a:r>
              <a:rPr lang="en-US" dirty="0"/>
              <a:t>) </a:t>
            </a:r>
            <a:r>
              <a:rPr lang="en-US" b="1" dirty="0"/>
              <a:t>or</a:t>
            </a:r>
            <a:r>
              <a:rPr lang="en-US" dirty="0"/>
              <a:t> on multiple machines (processes communicate by local networks)</a:t>
            </a:r>
            <a:endParaRPr lang="en-CN" dirty="0"/>
          </a:p>
        </p:txBody>
      </p:sp>
      <p:pic>
        <p:nvPicPr>
          <p:cNvPr id="4" name="Picture 4" descr="Using the Slurm REST API to integrate with distributed architectures on AWS  | AWS HPC Blog">
            <a:extLst>
              <a:ext uri="{FF2B5EF4-FFF2-40B4-BE49-F238E27FC236}">
                <a16:creationId xmlns:a16="http://schemas.microsoft.com/office/drawing/2014/main" id="{4BC25C90-E11D-E36B-B322-0057F001B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662" y="185740"/>
            <a:ext cx="7748587" cy="380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22046B-17C6-BE4D-5746-276EDF6F565E}"/>
              </a:ext>
            </a:extLst>
          </p:cNvPr>
          <p:cNvSpPr txBox="1"/>
          <p:nvPr/>
        </p:nvSpPr>
        <p:spPr>
          <a:xfrm>
            <a:off x="4043363" y="230187"/>
            <a:ext cx="6015037" cy="646331"/>
          </a:xfrm>
          <a:prstGeom prst="rect">
            <a:avLst/>
          </a:prstGeom>
          <a:noFill/>
        </p:spPr>
        <p:txBody>
          <a:bodyPr wrap="square" rtlCol="0">
            <a:spAutoFit/>
          </a:bodyPr>
          <a:lstStyle/>
          <a:p>
            <a:r>
              <a:rPr lang="en-CN" i="1" dirty="0">
                <a:solidFill>
                  <a:schemeClr val="bg2">
                    <a:lumMod val="75000"/>
                  </a:schemeClr>
                </a:solidFill>
              </a:rPr>
              <a:t>Cite: </a:t>
            </a:r>
            <a:r>
              <a:rPr lang="en-US" i="1" dirty="0">
                <a:solidFill>
                  <a:schemeClr val="bg2">
                    <a:lumMod val="75000"/>
                  </a:schemeClr>
                </a:solidFill>
              </a:rPr>
              <a:t>https://</a:t>
            </a:r>
            <a:r>
              <a:rPr lang="en-US" i="1" dirty="0" err="1">
                <a:solidFill>
                  <a:schemeClr val="bg2">
                    <a:lumMod val="75000"/>
                  </a:schemeClr>
                </a:solidFill>
              </a:rPr>
              <a:t>aws.amazon.com</a:t>
            </a:r>
            <a:r>
              <a:rPr lang="en-US" i="1" dirty="0">
                <a:solidFill>
                  <a:schemeClr val="bg2">
                    <a:lumMod val="75000"/>
                  </a:schemeClr>
                </a:solidFill>
              </a:rPr>
              <a:t>/blogs/</a:t>
            </a:r>
            <a:r>
              <a:rPr lang="en-US" i="1" dirty="0" err="1">
                <a:solidFill>
                  <a:schemeClr val="bg2">
                    <a:lumMod val="75000"/>
                  </a:schemeClr>
                </a:solidFill>
              </a:rPr>
              <a:t>hpc</a:t>
            </a:r>
            <a:r>
              <a:rPr lang="en-US" i="1" dirty="0">
                <a:solidFill>
                  <a:schemeClr val="bg2">
                    <a:lumMod val="75000"/>
                  </a:schemeClr>
                </a:solidFill>
              </a:rPr>
              <a:t>/using-the-slurm-rest-api-to-integrate-with-distributed-architectures-on-aws/</a:t>
            </a:r>
            <a:endParaRPr lang="en-CN" i="1" dirty="0">
              <a:solidFill>
                <a:schemeClr val="bg2">
                  <a:lumMod val="75000"/>
                </a:schemeClr>
              </a:solidFill>
            </a:endParaRPr>
          </a:p>
        </p:txBody>
      </p:sp>
    </p:spTree>
    <p:extLst>
      <p:ext uri="{BB962C8B-B14F-4D97-AF65-F5344CB8AC3E}">
        <p14:creationId xmlns:p14="http://schemas.microsoft.com/office/powerpoint/2010/main" val="69466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C489-C020-5F6B-445C-347ABD857A7A}"/>
              </a:ext>
            </a:extLst>
          </p:cNvPr>
          <p:cNvSpPr>
            <a:spLocks noGrp="1"/>
          </p:cNvSpPr>
          <p:nvPr>
            <p:ph type="title"/>
          </p:nvPr>
        </p:nvSpPr>
        <p:spPr/>
        <p:txBody>
          <a:bodyPr/>
          <a:lstStyle/>
          <a:p>
            <a:r>
              <a:rPr lang="en-CN" dirty="0">
                <a:solidFill>
                  <a:srgbClr val="1A0DAB"/>
                </a:solidFill>
                <a:latin typeface="arial" panose="020B0604020202020204" pitchFamily="34" charset="0"/>
              </a:rPr>
              <a:t>HPC</a:t>
            </a:r>
            <a:r>
              <a:rPr lang="zh-CN" altLang="en-US" dirty="0">
                <a:solidFill>
                  <a:srgbClr val="1A0DAB"/>
                </a:solidFill>
                <a:latin typeface="arial" panose="020B0604020202020204" pitchFamily="34" charset="0"/>
              </a:rPr>
              <a:t> </a:t>
            </a:r>
            <a:r>
              <a:rPr lang="en-US" altLang="zh-CN" dirty="0">
                <a:solidFill>
                  <a:srgbClr val="1A0DAB"/>
                </a:solidFill>
                <a:latin typeface="arial" panose="020B0604020202020204" pitchFamily="34" charset="0"/>
              </a:rPr>
              <a:t>cluster</a:t>
            </a:r>
            <a:endParaRPr lang="en-CN" dirty="0">
              <a:solidFill>
                <a:srgbClr val="1A0DAB"/>
              </a:solidFill>
              <a:latin typeface="arial" panose="020B0604020202020204" pitchFamily="34" charset="0"/>
            </a:endParaRPr>
          </a:p>
        </p:txBody>
      </p:sp>
      <p:sp>
        <p:nvSpPr>
          <p:cNvPr id="3" name="Content Placeholder 2">
            <a:extLst>
              <a:ext uri="{FF2B5EF4-FFF2-40B4-BE49-F238E27FC236}">
                <a16:creationId xmlns:a16="http://schemas.microsoft.com/office/drawing/2014/main" id="{29156321-E39F-54C9-0C86-E959A14C4FDC}"/>
              </a:ext>
            </a:extLst>
          </p:cNvPr>
          <p:cNvSpPr>
            <a:spLocks noGrp="1"/>
          </p:cNvSpPr>
          <p:nvPr>
            <p:ph idx="1"/>
          </p:nvPr>
        </p:nvSpPr>
        <p:spPr>
          <a:xfrm>
            <a:off x="838200" y="1525588"/>
            <a:ext cx="10515600" cy="4351338"/>
          </a:xfrm>
        </p:spPr>
        <p:txBody>
          <a:bodyPr/>
          <a:lstStyle/>
          <a:p>
            <a:pPr marL="0" indent="0">
              <a:buNone/>
            </a:pPr>
            <a:endParaRPr lang="en-CN" dirty="0"/>
          </a:p>
          <a:p>
            <a:r>
              <a:rPr lang="en-US" b="1" dirty="0"/>
              <a:t>L</a:t>
            </a:r>
            <a:r>
              <a:rPr lang="en-CN" b="1" dirty="0"/>
              <a:t>ogin node is for you to:</a:t>
            </a:r>
          </a:p>
          <a:p>
            <a:r>
              <a:rPr lang="en-US" dirty="0"/>
              <a:t>Use file system (store your code and other files)</a:t>
            </a:r>
          </a:p>
          <a:p>
            <a:r>
              <a:rPr lang="en-US" dirty="0"/>
              <a:t>D</a:t>
            </a:r>
            <a:r>
              <a:rPr lang="en-CN" dirty="0"/>
              <a:t>ebug your code</a:t>
            </a:r>
          </a:p>
          <a:p>
            <a:r>
              <a:rPr lang="en-CN" dirty="0"/>
              <a:t>Compile your code</a:t>
            </a:r>
          </a:p>
          <a:p>
            <a:r>
              <a:rPr lang="en-CN" dirty="0"/>
              <a:t>Apply for resources and create computing jobs using slurm</a:t>
            </a:r>
          </a:p>
          <a:p>
            <a:endParaRPr lang="en-CN" dirty="0"/>
          </a:p>
          <a:p>
            <a:r>
              <a:rPr lang="en-CN" b="1" dirty="0"/>
              <a:t>Normal users cannot directly access compute node.</a:t>
            </a:r>
          </a:p>
          <a:p>
            <a:endParaRPr lang="en-CN" dirty="0"/>
          </a:p>
        </p:txBody>
      </p:sp>
    </p:spTree>
    <p:extLst>
      <p:ext uri="{BB962C8B-B14F-4D97-AF65-F5344CB8AC3E}">
        <p14:creationId xmlns:p14="http://schemas.microsoft.com/office/powerpoint/2010/main" val="3450792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0BDF3-2C3F-9348-53B2-4589D171AD3B}"/>
              </a:ext>
            </a:extLst>
          </p:cNvPr>
          <p:cNvSpPr>
            <a:spLocks noGrp="1"/>
          </p:cNvSpPr>
          <p:nvPr>
            <p:ph type="title"/>
          </p:nvPr>
        </p:nvSpPr>
        <p:spPr/>
        <p:txBody>
          <a:bodyPr/>
          <a:lstStyle/>
          <a:p>
            <a:r>
              <a:rPr lang="en-CN" dirty="0">
                <a:solidFill>
                  <a:srgbClr val="1A0DAB"/>
                </a:solidFill>
                <a:latin typeface="arial" panose="020B0604020202020204" pitchFamily="34" charset="0"/>
              </a:rPr>
              <a:t>HPC</a:t>
            </a:r>
            <a:r>
              <a:rPr lang="zh-CN" altLang="en-US" dirty="0">
                <a:solidFill>
                  <a:srgbClr val="1A0DAB"/>
                </a:solidFill>
                <a:latin typeface="arial" panose="020B0604020202020204" pitchFamily="34" charset="0"/>
              </a:rPr>
              <a:t> </a:t>
            </a:r>
            <a:r>
              <a:rPr lang="en-US" altLang="zh-CN" dirty="0">
                <a:solidFill>
                  <a:srgbClr val="1A0DAB"/>
                </a:solidFill>
                <a:latin typeface="arial" panose="020B0604020202020204" pitchFamily="34" charset="0"/>
              </a:rPr>
              <a:t>cluster</a:t>
            </a:r>
            <a:endParaRPr lang="en-CN" dirty="0"/>
          </a:p>
        </p:txBody>
      </p:sp>
      <p:sp>
        <p:nvSpPr>
          <p:cNvPr id="3" name="Content Placeholder 2">
            <a:extLst>
              <a:ext uri="{FF2B5EF4-FFF2-40B4-BE49-F238E27FC236}">
                <a16:creationId xmlns:a16="http://schemas.microsoft.com/office/drawing/2014/main" id="{A8B38150-60EB-F459-7597-4A3487E0565A}"/>
              </a:ext>
            </a:extLst>
          </p:cNvPr>
          <p:cNvSpPr>
            <a:spLocks noGrp="1"/>
          </p:cNvSpPr>
          <p:nvPr>
            <p:ph idx="1"/>
          </p:nvPr>
        </p:nvSpPr>
        <p:spPr/>
        <p:txBody>
          <a:bodyPr/>
          <a:lstStyle/>
          <a:p>
            <a:r>
              <a:rPr lang="en-US" b="1" dirty="0"/>
              <a:t>Your personal file</a:t>
            </a:r>
            <a:r>
              <a:rPr lang="zh-CN" altLang="en-US" b="1" dirty="0"/>
              <a:t> </a:t>
            </a:r>
            <a:r>
              <a:rPr lang="en-US" altLang="zh-CN" b="1" dirty="0"/>
              <a:t>directory</a:t>
            </a:r>
          </a:p>
          <a:p>
            <a:r>
              <a:rPr lang="en-US" dirty="0"/>
              <a:t>/</a:t>
            </a:r>
            <a:r>
              <a:rPr lang="en-US" dirty="0" err="1"/>
              <a:t>nfsmnt</a:t>
            </a:r>
            <a:r>
              <a:rPr lang="en-US" dirty="0"/>
              <a:t>/[your student id]/</a:t>
            </a:r>
          </a:p>
          <a:p>
            <a:r>
              <a:rPr lang="en-US" dirty="0"/>
              <a:t>You can access your personal files by using that directory on </a:t>
            </a:r>
            <a:r>
              <a:rPr lang="en-US" b="1" dirty="0"/>
              <a:t>each compute node </a:t>
            </a:r>
            <a:r>
              <a:rPr lang="en-US" dirty="0"/>
              <a:t>in the cluster</a:t>
            </a:r>
            <a:endParaRPr lang="en-CN" dirty="0"/>
          </a:p>
        </p:txBody>
      </p:sp>
    </p:spTree>
    <p:extLst>
      <p:ext uri="{BB962C8B-B14F-4D97-AF65-F5344CB8AC3E}">
        <p14:creationId xmlns:p14="http://schemas.microsoft.com/office/powerpoint/2010/main" val="2287200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E701-C4C4-7BEF-9E40-ADB353E004C6}"/>
              </a:ext>
            </a:extLst>
          </p:cNvPr>
          <p:cNvSpPr>
            <a:spLocks noGrp="1"/>
          </p:cNvSpPr>
          <p:nvPr>
            <p:ph type="title"/>
          </p:nvPr>
        </p:nvSpPr>
        <p:spPr/>
        <p:txBody>
          <a:bodyPr/>
          <a:lstStyle/>
          <a:p>
            <a:r>
              <a:rPr lang="en-CN" dirty="0">
                <a:solidFill>
                  <a:srgbClr val="1A0DAB"/>
                </a:solidFill>
                <a:latin typeface="arial" panose="020B0604020202020204" pitchFamily="34" charset="0"/>
              </a:rPr>
              <a:t>Run your C++ parallel programming on VM or HPC cluster</a:t>
            </a:r>
            <a:endParaRPr lang="en-CN" dirty="0"/>
          </a:p>
        </p:txBody>
      </p:sp>
      <p:sp>
        <p:nvSpPr>
          <p:cNvPr id="3" name="Content Placeholder 2">
            <a:extLst>
              <a:ext uri="{FF2B5EF4-FFF2-40B4-BE49-F238E27FC236}">
                <a16:creationId xmlns:a16="http://schemas.microsoft.com/office/drawing/2014/main" id="{2ED9EB22-D3B4-19F4-BD9D-AEDFF1A74321}"/>
              </a:ext>
            </a:extLst>
          </p:cNvPr>
          <p:cNvSpPr>
            <a:spLocks noGrp="1"/>
          </p:cNvSpPr>
          <p:nvPr>
            <p:ph idx="1"/>
          </p:nvPr>
        </p:nvSpPr>
        <p:spPr>
          <a:xfrm>
            <a:off x="709613" y="4140200"/>
            <a:ext cx="10515600" cy="1517650"/>
          </a:xfrm>
        </p:spPr>
        <p:txBody>
          <a:bodyPr/>
          <a:lstStyle/>
          <a:p>
            <a:r>
              <a:rPr lang="en-CN" dirty="0"/>
              <a:t>For those students unable to run a VM: continue to use the compiled program</a:t>
            </a:r>
          </a:p>
        </p:txBody>
      </p:sp>
      <p:sp>
        <p:nvSpPr>
          <p:cNvPr id="4" name="Rectangle 3">
            <a:extLst>
              <a:ext uri="{FF2B5EF4-FFF2-40B4-BE49-F238E27FC236}">
                <a16:creationId xmlns:a16="http://schemas.microsoft.com/office/drawing/2014/main" id="{5E55FBD6-4398-3A82-1E4A-46F3A5911CB4}"/>
              </a:ext>
            </a:extLst>
          </p:cNvPr>
          <p:cNvSpPr/>
          <p:nvPr/>
        </p:nvSpPr>
        <p:spPr>
          <a:xfrm>
            <a:off x="1412082" y="5226132"/>
            <a:ext cx="9813131" cy="86343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CN" dirty="0"/>
              <a:t>salloc -n4 # request 4 cores on compute nodes</a:t>
            </a:r>
          </a:p>
          <a:p>
            <a:r>
              <a:rPr lang="en-US" dirty="0" err="1"/>
              <a:t>mpirun</a:t>
            </a:r>
            <a:r>
              <a:rPr lang="en-US" dirty="0"/>
              <a:t> -np 4 ./</a:t>
            </a:r>
            <a:r>
              <a:rPr lang="en-US" dirty="0" err="1"/>
              <a:t>mpi_hello</a:t>
            </a:r>
            <a:endParaRPr lang="en-US" dirty="0"/>
          </a:p>
          <a:p>
            <a:endParaRPr lang="en-CN" dirty="0"/>
          </a:p>
        </p:txBody>
      </p:sp>
      <p:sp>
        <p:nvSpPr>
          <p:cNvPr id="5" name="Content Placeholder 2">
            <a:extLst>
              <a:ext uri="{FF2B5EF4-FFF2-40B4-BE49-F238E27FC236}">
                <a16:creationId xmlns:a16="http://schemas.microsoft.com/office/drawing/2014/main" id="{A99CB096-0DB0-FDB4-75FF-91EEB1309ED0}"/>
              </a:ext>
            </a:extLst>
          </p:cNvPr>
          <p:cNvSpPr txBox="1">
            <a:spLocks/>
          </p:cNvSpPr>
          <p:nvPr/>
        </p:nvSpPr>
        <p:spPr>
          <a:xfrm>
            <a:off x="709613" y="2079584"/>
            <a:ext cx="10515600" cy="1517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dirty="0"/>
              <a:t>For those students who can use VM:</a:t>
            </a:r>
          </a:p>
        </p:txBody>
      </p:sp>
      <p:sp>
        <p:nvSpPr>
          <p:cNvPr id="6" name="Rectangle 5">
            <a:extLst>
              <a:ext uri="{FF2B5EF4-FFF2-40B4-BE49-F238E27FC236}">
                <a16:creationId xmlns:a16="http://schemas.microsoft.com/office/drawing/2014/main" id="{BDF3DC3D-694F-A23A-C0DC-A2137E81A3EA}"/>
              </a:ext>
            </a:extLst>
          </p:cNvPr>
          <p:cNvSpPr/>
          <p:nvPr/>
        </p:nvSpPr>
        <p:spPr>
          <a:xfrm>
            <a:off x="1412081" y="2594974"/>
            <a:ext cx="9813131" cy="86343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US" dirty="0" err="1"/>
              <a:t>mpirun</a:t>
            </a:r>
            <a:r>
              <a:rPr lang="en-US" dirty="0"/>
              <a:t> -np 4 ./</a:t>
            </a:r>
            <a:r>
              <a:rPr lang="en-US" dirty="0" err="1"/>
              <a:t>mpi_hello</a:t>
            </a:r>
            <a:endParaRPr lang="en-US" dirty="0"/>
          </a:p>
          <a:p>
            <a:endParaRPr lang="en-CN" dirty="0"/>
          </a:p>
        </p:txBody>
      </p:sp>
    </p:spTree>
    <p:extLst>
      <p:ext uri="{BB962C8B-B14F-4D97-AF65-F5344CB8AC3E}">
        <p14:creationId xmlns:p14="http://schemas.microsoft.com/office/powerpoint/2010/main" val="2294411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13EE2-D0CB-9BFD-96EA-C0EF12D88014}"/>
              </a:ext>
            </a:extLst>
          </p:cNvPr>
          <p:cNvSpPr>
            <a:spLocks noGrp="1"/>
          </p:cNvSpPr>
          <p:nvPr>
            <p:ph type="title"/>
          </p:nvPr>
        </p:nvSpPr>
        <p:spPr/>
        <p:txBody>
          <a:bodyPr/>
          <a:lstStyle/>
          <a:p>
            <a:endParaRPr lang="en-CN" dirty="0"/>
          </a:p>
        </p:txBody>
      </p:sp>
      <p:pic>
        <p:nvPicPr>
          <p:cNvPr id="5" name="Content Placeholder 4">
            <a:extLst>
              <a:ext uri="{FF2B5EF4-FFF2-40B4-BE49-F238E27FC236}">
                <a16:creationId xmlns:a16="http://schemas.microsoft.com/office/drawing/2014/main" id="{D6344CCE-EC32-72F3-F203-50B54C48223D}"/>
              </a:ext>
            </a:extLst>
          </p:cNvPr>
          <p:cNvPicPr>
            <a:picLocks noGrp="1" noChangeAspect="1"/>
          </p:cNvPicPr>
          <p:nvPr>
            <p:ph idx="1"/>
          </p:nvPr>
        </p:nvPicPr>
        <p:blipFill>
          <a:blip r:embed="rId2"/>
          <a:stretch>
            <a:fillRect/>
          </a:stretch>
        </p:blipFill>
        <p:spPr>
          <a:xfrm>
            <a:off x="1931069" y="593574"/>
            <a:ext cx="8329862" cy="5899301"/>
          </a:xfrm>
        </p:spPr>
      </p:pic>
    </p:spTree>
    <p:extLst>
      <p:ext uri="{BB962C8B-B14F-4D97-AF65-F5344CB8AC3E}">
        <p14:creationId xmlns:p14="http://schemas.microsoft.com/office/powerpoint/2010/main" val="87004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4A94-FB47-3BC6-4542-AB650C23EE13}"/>
              </a:ext>
            </a:extLst>
          </p:cNvPr>
          <p:cNvSpPr>
            <a:spLocks noGrp="1"/>
          </p:cNvSpPr>
          <p:nvPr>
            <p:ph type="title"/>
          </p:nvPr>
        </p:nvSpPr>
        <p:spPr/>
        <p:txBody>
          <a:bodyPr/>
          <a:lstStyle/>
          <a:p>
            <a:r>
              <a:rPr lang="en-CN" dirty="0">
                <a:solidFill>
                  <a:srgbClr val="1A0DAB"/>
                </a:solidFill>
                <a:latin typeface="arial" panose="020B0604020202020204" pitchFamily="34" charset="0"/>
              </a:rPr>
              <a:t>Outline of Tutorial 1</a:t>
            </a:r>
          </a:p>
        </p:txBody>
      </p:sp>
      <p:sp>
        <p:nvSpPr>
          <p:cNvPr id="3" name="Content Placeholder 2">
            <a:extLst>
              <a:ext uri="{FF2B5EF4-FFF2-40B4-BE49-F238E27FC236}">
                <a16:creationId xmlns:a16="http://schemas.microsoft.com/office/drawing/2014/main" id="{F7792B38-8BF8-8B61-B76E-E168E1B9F6D9}"/>
              </a:ext>
            </a:extLst>
          </p:cNvPr>
          <p:cNvSpPr>
            <a:spLocks noGrp="1"/>
          </p:cNvSpPr>
          <p:nvPr>
            <p:ph idx="1"/>
          </p:nvPr>
        </p:nvSpPr>
        <p:spPr/>
        <p:txBody>
          <a:bodyPr/>
          <a:lstStyle/>
          <a:p>
            <a:r>
              <a:rPr lang="en-CN" dirty="0">
                <a:solidFill>
                  <a:srgbClr val="1A0DAB"/>
                </a:solidFill>
                <a:latin typeface="arial" panose="020B0604020202020204" pitchFamily="34" charset="0"/>
              </a:rPr>
              <a:t>About Linux</a:t>
            </a:r>
          </a:p>
          <a:p>
            <a:r>
              <a:rPr lang="en-US" dirty="0">
                <a:solidFill>
                  <a:srgbClr val="1A0DAB"/>
                </a:solidFill>
                <a:latin typeface="arial" panose="020B0604020202020204" pitchFamily="34" charset="0"/>
              </a:rPr>
              <a:t>Basic Linux Commands</a:t>
            </a:r>
          </a:p>
          <a:p>
            <a:r>
              <a:rPr lang="en-US" dirty="0">
                <a:solidFill>
                  <a:srgbClr val="1A0DAB"/>
                </a:solidFill>
                <a:latin typeface="arial" panose="020B0604020202020204" pitchFamily="34" charset="0"/>
              </a:rPr>
              <a:t>Development environment</a:t>
            </a:r>
          </a:p>
          <a:p>
            <a:r>
              <a:rPr lang="en-US" dirty="0">
                <a:solidFill>
                  <a:srgbClr val="1A0DAB"/>
                </a:solidFill>
                <a:latin typeface="arial" panose="020B0604020202020204" pitchFamily="34" charset="0"/>
              </a:rPr>
              <a:t>CSC4005 Virtual Machine setup</a:t>
            </a:r>
          </a:p>
          <a:p>
            <a:r>
              <a:rPr lang="en-US" dirty="0">
                <a:solidFill>
                  <a:srgbClr val="1A0DAB"/>
                </a:solidFill>
                <a:latin typeface="arial" panose="020B0604020202020204" pitchFamily="34" charset="0"/>
              </a:rPr>
              <a:t>C++ environment for parallel programs</a:t>
            </a:r>
          </a:p>
          <a:p>
            <a:r>
              <a:rPr lang="en-US" dirty="0">
                <a:solidFill>
                  <a:srgbClr val="1A0DAB"/>
                </a:solidFill>
                <a:latin typeface="arial" panose="020B0604020202020204" pitchFamily="34" charset="0"/>
              </a:rPr>
              <a:t>Compiler for parallel programs</a:t>
            </a:r>
          </a:p>
          <a:p>
            <a:r>
              <a:rPr lang="en-US" dirty="0">
                <a:solidFill>
                  <a:srgbClr val="1A0DAB"/>
                </a:solidFill>
                <a:latin typeface="arial" panose="020B0604020202020204" pitchFamily="34" charset="0"/>
              </a:rPr>
              <a:t>Run C++ parallel programs</a:t>
            </a:r>
          </a:p>
          <a:p>
            <a:r>
              <a:rPr lang="en-CN" dirty="0">
                <a:solidFill>
                  <a:srgbClr val="1A0DAB"/>
                </a:solidFill>
                <a:latin typeface="arial" panose="020B0604020202020204" pitchFamily="34" charset="0"/>
              </a:rPr>
              <a:t>HPC (High Performance Computing) cluster</a:t>
            </a:r>
          </a:p>
          <a:p>
            <a:pPr marL="0" indent="0">
              <a:buNone/>
            </a:pPr>
            <a:endParaRPr lang="en-CN" dirty="0"/>
          </a:p>
        </p:txBody>
      </p:sp>
    </p:spTree>
    <p:extLst>
      <p:ext uri="{BB962C8B-B14F-4D97-AF65-F5344CB8AC3E}">
        <p14:creationId xmlns:p14="http://schemas.microsoft.com/office/powerpoint/2010/main" val="161099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E9B15-C12B-DFBD-D972-3548DF77D350}"/>
              </a:ext>
            </a:extLst>
          </p:cNvPr>
          <p:cNvSpPr>
            <a:spLocks noGrp="1"/>
          </p:cNvSpPr>
          <p:nvPr>
            <p:ph type="title"/>
          </p:nvPr>
        </p:nvSpPr>
        <p:spPr/>
        <p:txBody>
          <a:bodyPr/>
          <a:lstStyle/>
          <a:p>
            <a:r>
              <a:rPr lang="en-CN" dirty="0">
                <a:solidFill>
                  <a:srgbClr val="1A0DAB"/>
                </a:solidFill>
                <a:latin typeface="arial" panose="020B0604020202020204" pitchFamily="34" charset="0"/>
              </a:rPr>
              <a:t>Why linux</a:t>
            </a:r>
          </a:p>
        </p:txBody>
      </p:sp>
      <p:sp>
        <p:nvSpPr>
          <p:cNvPr id="3" name="Content Placeholder 2">
            <a:extLst>
              <a:ext uri="{FF2B5EF4-FFF2-40B4-BE49-F238E27FC236}">
                <a16:creationId xmlns:a16="http://schemas.microsoft.com/office/drawing/2014/main" id="{58734080-3000-08CD-FA9A-9FDAA01AA6A3}"/>
              </a:ext>
            </a:extLst>
          </p:cNvPr>
          <p:cNvSpPr>
            <a:spLocks noGrp="1"/>
          </p:cNvSpPr>
          <p:nvPr>
            <p:ph idx="1"/>
          </p:nvPr>
        </p:nvSpPr>
        <p:spPr/>
        <p:txBody>
          <a:bodyPr/>
          <a:lstStyle/>
          <a:p>
            <a:r>
              <a:rPr lang="en-CN" dirty="0"/>
              <a:t>High performance computing clusters serve multiple users </a:t>
            </a:r>
            <a:r>
              <a:rPr lang="en-US" dirty="0"/>
              <a:t>simultaneously</a:t>
            </a:r>
            <a:r>
              <a:rPr lang="en-CN" dirty="0"/>
              <a:t>,  linux works well. </a:t>
            </a:r>
          </a:p>
          <a:p>
            <a:r>
              <a:rPr lang="en-CN" dirty="0"/>
              <a:t>Linux are very friendly to cpp programming, a lot of cpp libraries provided on linux. </a:t>
            </a:r>
          </a:p>
          <a:p>
            <a:r>
              <a:rPr lang="en-CN" dirty="0"/>
              <a:t>Linux has a small size and high efficiency</a:t>
            </a:r>
            <a:r>
              <a:rPr lang="en-US" dirty="0"/>
              <a:t>.</a:t>
            </a:r>
          </a:p>
          <a:p>
            <a:r>
              <a:rPr lang="en-US" dirty="0"/>
              <a:t>...</a:t>
            </a:r>
            <a:endParaRPr lang="en-CN" dirty="0"/>
          </a:p>
          <a:p>
            <a:endParaRPr lang="en-CN" dirty="0"/>
          </a:p>
          <a:p>
            <a:endParaRPr lang="en-CN" dirty="0"/>
          </a:p>
        </p:txBody>
      </p:sp>
      <p:sp>
        <p:nvSpPr>
          <p:cNvPr id="4" name="TextBox 3">
            <a:extLst>
              <a:ext uri="{FF2B5EF4-FFF2-40B4-BE49-F238E27FC236}">
                <a16:creationId xmlns:a16="http://schemas.microsoft.com/office/drawing/2014/main" id="{48DC7C2E-37BF-6690-036A-19E113709A86}"/>
              </a:ext>
            </a:extLst>
          </p:cNvPr>
          <p:cNvSpPr txBox="1"/>
          <p:nvPr/>
        </p:nvSpPr>
        <p:spPr>
          <a:xfrm>
            <a:off x="1810211" y="5529262"/>
            <a:ext cx="8571577" cy="369332"/>
          </a:xfrm>
          <a:prstGeom prst="rect">
            <a:avLst/>
          </a:prstGeom>
          <a:noFill/>
        </p:spPr>
        <p:txBody>
          <a:bodyPr wrap="none" rtlCol="0">
            <a:spAutoFit/>
          </a:bodyPr>
          <a:lstStyle/>
          <a:p>
            <a:r>
              <a:rPr lang="en-CN" dirty="0"/>
              <a:t>20% of interviewees told us that they don’t know how to use linux. So we add a linux part.</a:t>
            </a:r>
          </a:p>
        </p:txBody>
      </p:sp>
    </p:spTree>
    <p:extLst>
      <p:ext uri="{BB962C8B-B14F-4D97-AF65-F5344CB8AC3E}">
        <p14:creationId xmlns:p14="http://schemas.microsoft.com/office/powerpoint/2010/main" val="1386632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1A69D-B691-D695-7FA4-06201F594D60}"/>
              </a:ext>
            </a:extLst>
          </p:cNvPr>
          <p:cNvSpPr>
            <a:spLocks noGrp="1"/>
          </p:cNvSpPr>
          <p:nvPr>
            <p:ph type="title"/>
          </p:nvPr>
        </p:nvSpPr>
        <p:spPr/>
        <p:txBody>
          <a:bodyPr/>
          <a:lstStyle/>
          <a:p>
            <a:r>
              <a:rPr lang="en-CN" dirty="0">
                <a:solidFill>
                  <a:srgbClr val="1A0DAB"/>
                </a:solidFill>
                <a:latin typeface="arial" panose="020B0604020202020204" pitchFamily="34" charset="0"/>
              </a:rPr>
              <a:t>How to use linux?</a:t>
            </a:r>
          </a:p>
        </p:txBody>
      </p:sp>
      <p:sp>
        <p:nvSpPr>
          <p:cNvPr id="3" name="Content Placeholder 2">
            <a:extLst>
              <a:ext uri="{FF2B5EF4-FFF2-40B4-BE49-F238E27FC236}">
                <a16:creationId xmlns:a16="http://schemas.microsoft.com/office/drawing/2014/main" id="{8A26EB6C-4C7C-66E0-991E-B08952277071}"/>
              </a:ext>
            </a:extLst>
          </p:cNvPr>
          <p:cNvSpPr>
            <a:spLocks noGrp="1"/>
          </p:cNvSpPr>
          <p:nvPr>
            <p:ph idx="1"/>
          </p:nvPr>
        </p:nvSpPr>
        <p:spPr>
          <a:xfrm>
            <a:off x="6429374" y="1825625"/>
            <a:ext cx="4924425" cy="4351338"/>
          </a:xfrm>
        </p:spPr>
        <p:txBody>
          <a:bodyPr/>
          <a:lstStyle/>
          <a:p>
            <a:r>
              <a:rPr lang="en-US" dirty="0"/>
              <a:t>W</a:t>
            </a:r>
            <a:r>
              <a:rPr lang="en-CN" dirty="0"/>
              <a:t>hat is your </a:t>
            </a:r>
            <a:r>
              <a:rPr lang="en-US" dirty="0"/>
              <a:t>purpose to use Linux</a:t>
            </a:r>
            <a:r>
              <a:rPr lang="en-CN" dirty="0"/>
              <a:t>?</a:t>
            </a:r>
          </a:p>
          <a:p>
            <a:pPr lvl="1"/>
            <a:r>
              <a:rPr lang="en-CN" dirty="0"/>
              <a:t>We want to utilize the capability of hardwares (like CPU, GPU, hard disk, network ...)</a:t>
            </a:r>
          </a:p>
          <a:p>
            <a:r>
              <a:rPr lang="en-CN" dirty="0"/>
              <a:t>How to use?</a:t>
            </a:r>
          </a:p>
          <a:p>
            <a:pPr lvl="1"/>
            <a:r>
              <a:rPr lang="en-CN" dirty="0"/>
              <a:t>Hardware is wrapped by linux kernel, and kernel is wrapped by shell (terminal). Terminal is an interface layer.</a:t>
            </a:r>
          </a:p>
          <a:p>
            <a:pPr lvl="1"/>
            <a:r>
              <a:rPr lang="en-CN" dirty="0"/>
              <a:t>We can only use terminal.</a:t>
            </a:r>
          </a:p>
        </p:txBody>
      </p:sp>
      <p:pic>
        <p:nvPicPr>
          <p:cNvPr id="1026" name="Picture 2" descr="Basic Linux Tutorial for Begineers in details | What is linux and  Architecture of linux">
            <a:extLst>
              <a:ext uri="{FF2B5EF4-FFF2-40B4-BE49-F238E27FC236}">
                <a16:creationId xmlns:a16="http://schemas.microsoft.com/office/drawing/2014/main" id="{780E97B3-0E30-A05B-51D0-D22AEB969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47838"/>
            <a:ext cx="54864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28762B-F89E-1F02-87F1-131B4F2CB720}"/>
              </a:ext>
            </a:extLst>
          </p:cNvPr>
          <p:cNvSpPr txBox="1"/>
          <p:nvPr/>
        </p:nvSpPr>
        <p:spPr>
          <a:xfrm>
            <a:off x="357188" y="6311900"/>
            <a:ext cx="7727885" cy="369332"/>
          </a:xfrm>
          <a:prstGeom prst="rect">
            <a:avLst/>
          </a:prstGeom>
          <a:noFill/>
        </p:spPr>
        <p:txBody>
          <a:bodyPr wrap="none" rtlCol="0">
            <a:spAutoFit/>
          </a:bodyPr>
          <a:lstStyle/>
          <a:p>
            <a:r>
              <a:rPr lang="en-US" i="1" dirty="0">
                <a:solidFill>
                  <a:schemeClr val="bg2">
                    <a:lumMod val="75000"/>
                  </a:schemeClr>
                </a:solidFill>
              </a:rPr>
              <a:t>Cite: http://</a:t>
            </a:r>
            <a:r>
              <a:rPr lang="en-US" i="1" dirty="0" err="1">
                <a:solidFill>
                  <a:schemeClr val="bg2">
                    <a:lumMod val="75000"/>
                  </a:schemeClr>
                </a:solidFill>
              </a:rPr>
              <a:t>generalnote.com</a:t>
            </a:r>
            <a:r>
              <a:rPr lang="en-US" i="1" dirty="0">
                <a:solidFill>
                  <a:schemeClr val="bg2">
                    <a:lumMod val="75000"/>
                  </a:schemeClr>
                </a:solidFill>
              </a:rPr>
              <a:t>/Linux-Tutorial/Introduction-to-Linux/basic-</a:t>
            </a:r>
            <a:r>
              <a:rPr lang="en-US" i="1" dirty="0" err="1">
                <a:solidFill>
                  <a:schemeClr val="bg2">
                    <a:lumMod val="75000"/>
                  </a:schemeClr>
                </a:solidFill>
              </a:rPr>
              <a:t>linux.php</a:t>
            </a:r>
            <a:endParaRPr lang="en-CN" i="1" dirty="0">
              <a:solidFill>
                <a:schemeClr val="bg2">
                  <a:lumMod val="75000"/>
                </a:schemeClr>
              </a:solidFill>
            </a:endParaRPr>
          </a:p>
        </p:txBody>
      </p:sp>
    </p:spTree>
    <p:extLst>
      <p:ext uri="{BB962C8B-B14F-4D97-AF65-F5344CB8AC3E}">
        <p14:creationId xmlns:p14="http://schemas.microsoft.com/office/powerpoint/2010/main" val="2223069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99C7-AC40-7EB4-7F4B-F770F1B3F2BA}"/>
              </a:ext>
            </a:extLst>
          </p:cNvPr>
          <p:cNvSpPr>
            <a:spLocks noGrp="1"/>
          </p:cNvSpPr>
          <p:nvPr>
            <p:ph type="title"/>
          </p:nvPr>
        </p:nvSpPr>
        <p:spPr/>
        <p:txBody>
          <a:bodyPr>
            <a:normAutofit/>
          </a:bodyPr>
          <a:lstStyle/>
          <a:p>
            <a:r>
              <a:rPr lang="en-US" dirty="0">
                <a:solidFill>
                  <a:srgbClr val="1A0DAB"/>
                </a:solidFill>
                <a:latin typeface="arial" panose="020B0604020202020204" pitchFamily="34" charset="0"/>
              </a:rPr>
              <a:t>The Matrix</a:t>
            </a:r>
            <a:endParaRPr lang="en-CN" dirty="0">
              <a:solidFill>
                <a:srgbClr val="1A0DAB"/>
              </a:solidFill>
              <a:latin typeface="arial" panose="020B0604020202020204" pitchFamily="34" charset="0"/>
            </a:endParaRPr>
          </a:p>
        </p:txBody>
      </p:sp>
      <p:pic>
        <p:nvPicPr>
          <p:cNvPr id="3074" name="Picture 2">
            <a:extLst>
              <a:ext uri="{FF2B5EF4-FFF2-40B4-BE49-F238E27FC236}">
                <a16:creationId xmlns:a16="http://schemas.microsoft.com/office/drawing/2014/main" id="{40AD15A1-3D15-AF30-99D6-8E1D3E87F4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5769" y="1690688"/>
            <a:ext cx="2768600" cy="38227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7420EB6-C45C-229F-A79B-9AB2D2379BD7}"/>
              </a:ext>
            </a:extLst>
          </p:cNvPr>
          <p:cNvSpPr txBox="1">
            <a:spLocks/>
          </p:cNvSpPr>
          <p:nvPr/>
        </p:nvSpPr>
        <p:spPr>
          <a:xfrm>
            <a:off x="6639441" y="1171575"/>
            <a:ext cx="4714359" cy="4870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Matrix is a high performance computer, </a:t>
            </a:r>
            <a:r>
              <a:rPr lang="en-CN" dirty="0"/>
              <a:t>people who live in reality can only interact with the Matrix by using a terminal.</a:t>
            </a:r>
          </a:p>
          <a:p>
            <a:endParaRPr lang="en-CN" dirty="0"/>
          </a:p>
          <a:p>
            <a:r>
              <a:rPr lang="en-CN" dirty="0"/>
              <a:t>GUI Desktop is indeed a program running on Linux. It is a enchanced version of terminal. But it is essentially a terminal.</a:t>
            </a:r>
          </a:p>
        </p:txBody>
      </p:sp>
      <p:pic>
        <p:nvPicPr>
          <p:cNvPr id="3076" name="Picture 4" descr="黑客帝国》上映20 年了，它想象了一个使用脑机接口的世界| 爱范儿">
            <a:extLst>
              <a:ext uri="{FF2B5EF4-FFF2-40B4-BE49-F238E27FC236}">
                <a16:creationId xmlns:a16="http://schemas.microsoft.com/office/drawing/2014/main" id="{B44164EB-49F1-DE26-AF57-D012DE04F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2" y="1414462"/>
            <a:ext cx="283340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119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056A3E-E219-5A0C-2037-6E185EB91672}"/>
              </a:ext>
            </a:extLst>
          </p:cNvPr>
          <p:cNvPicPr>
            <a:picLocks noGrp="1" noChangeAspect="1"/>
          </p:cNvPicPr>
          <p:nvPr>
            <p:ph idx="1"/>
          </p:nvPr>
        </p:nvPicPr>
        <p:blipFill>
          <a:blip r:embed="rId2"/>
          <a:stretch>
            <a:fillRect/>
          </a:stretch>
        </p:blipFill>
        <p:spPr>
          <a:xfrm>
            <a:off x="554380" y="1299661"/>
            <a:ext cx="11083240" cy="6173202"/>
          </a:xfrm>
        </p:spPr>
      </p:pic>
      <p:sp>
        <p:nvSpPr>
          <p:cNvPr id="6" name="Title 1">
            <a:extLst>
              <a:ext uri="{FF2B5EF4-FFF2-40B4-BE49-F238E27FC236}">
                <a16:creationId xmlns:a16="http://schemas.microsoft.com/office/drawing/2014/main" id="{A28DD76D-CA7D-04D8-0DC3-913F8E62BA62}"/>
              </a:ext>
            </a:extLst>
          </p:cNvPr>
          <p:cNvSpPr>
            <a:spLocks noGrp="1"/>
          </p:cNvSpPr>
          <p:nvPr>
            <p:ph type="title"/>
          </p:nvPr>
        </p:nvSpPr>
        <p:spPr>
          <a:xfrm>
            <a:off x="838200" y="365125"/>
            <a:ext cx="10515600" cy="1325563"/>
          </a:xfrm>
        </p:spPr>
        <p:txBody>
          <a:bodyPr/>
          <a:lstStyle/>
          <a:p>
            <a:r>
              <a:rPr lang="en-CN" dirty="0">
                <a:solidFill>
                  <a:srgbClr val="1A0DAB"/>
                </a:solidFill>
                <a:latin typeface="arial" panose="020B0604020202020204" pitchFamily="34" charset="0"/>
              </a:rPr>
              <a:t>A classical terminal</a:t>
            </a:r>
          </a:p>
        </p:txBody>
      </p:sp>
    </p:spTree>
    <p:extLst>
      <p:ext uri="{BB962C8B-B14F-4D97-AF65-F5344CB8AC3E}">
        <p14:creationId xmlns:p14="http://schemas.microsoft.com/office/powerpoint/2010/main" val="4051147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01FE-3CFB-7E25-AD59-D95ECDF02652}"/>
              </a:ext>
            </a:extLst>
          </p:cNvPr>
          <p:cNvSpPr>
            <a:spLocks noGrp="1"/>
          </p:cNvSpPr>
          <p:nvPr>
            <p:ph type="title"/>
          </p:nvPr>
        </p:nvSpPr>
        <p:spPr/>
        <p:txBody>
          <a:bodyPr/>
          <a:lstStyle/>
          <a:p>
            <a:r>
              <a:rPr lang="en-CN" dirty="0">
                <a:solidFill>
                  <a:srgbClr val="1A0DAB"/>
                </a:solidFill>
                <a:latin typeface="arial" panose="020B0604020202020204" pitchFamily="34" charset="0"/>
              </a:rPr>
              <a:t>A classical terminal</a:t>
            </a:r>
          </a:p>
        </p:txBody>
      </p:sp>
      <p:pic>
        <p:nvPicPr>
          <p:cNvPr id="9" name="Content Placeholder 8">
            <a:extLst>
              <a:ext uri="{FF2B5EF4-FFF2-40B4-BE49-F238E27FC236}">
                <a16:creationId xmlns:a16="http://schemas.microsoft.com/office/drawing/2014/main" id="{48B31BA9-72E7-4687-822A-504797CBD06C}"/>
              </a:ext>
            </a:extLst>
          </p:cNvPr>
          <p:cNvPicPr>
            <a:picLocks noGrp="1" noChangeAspect="1"/>
          </p:cNvPicPr>
          <p:nvPr>
            <p:ph idx="1"/>
          </p:nvPr>
        </p:nvPicPr>
        <p:blipFill>
          <a:blip r:embed="rId2"/>
          <a:stretch>
            <a:fillRect/>
          </a:stretch>
        </p:blipFill>
        <p:spPr>
          <a:xfrm>
            <a:off x="1363608" y="1425576"/>
            <a:ext cx="9207609" cy="6284162"/>
          </a:xfrm>
        </p:spPr>
      </p:pic>
      <p:sp>
        <p:nvSpPr>
          <p:cNvPr id="10" name="TextBox 9">
            <a:extLst>
              <a:ext uri="{FF2B5EF4-FFF2-40B4-BE49-F238E27FC236}">
                <a16:creationId xmlns:a16="http://schemas.microsoft.com/office/drawing/2014/main" id="{CB9B0244-1697-C1D3-9642-045270BBAB66}"/>
              </a:ext>
            </a:extLst>
          </p:cNvPr>
          <p:cNvSpPr txBox="1"/>
          <p:nvPr/>
        </p:nvSpPr>
        <p:spPr>
          <a:xfrm>
            <a:off x="1514475" y="2751139"/>
            <a:ext cx="600075" cy="369332"/>
          </a:xfrm>
          <a:prstGeom prst="rect">
            <a:avLst/>
          </a:prstGeom>
          <a:noFill/>
        </p:spPr>
        <p:txBody>
          <a:bodyPr wrap="square" rtlCol="0">
            <a:spAutoFit/>
          </a:bodyPr>
          <a:lstStyle/>
          <a:p>
            <a:r>
              <a:rPr lang="en-CN" dirty="0">
                <a:solidFill>
                  <a:srgbClr val="FF0000"/>
                </a:solidFill>
              </a:rPr>
              <a:t>user</a:t>
            </a:r>
          </a:p>
        </p:txBody>
      </p:sp>
      <p:sp>
        <p:nvSpPr>
          <p:cNvPr id="11" name="TextBox 10">
            <a:extLst>
              <a:ext uri="{FF2B5EF4-FFF2-40B4-BE49-F238E27FC236}">
                <a16:creationId xmlns:a16="http://schemas.microsoft.com/office/drawing/2014/main" id="{0D293D35-8E1D-2BA1-E95B-DE314F0DCD86}"/>
              </a:ext>
            </a:extLst>
          </p:cNvPr>
          <p:cNvSpPr txBox="1"/>
          <p:nvPr/>
        </p:nvSpPr>
        <p:spPr>
          <a:xfrm>
            <a:off x="3203630" y="2967335"/>
            <a:ext cx="1833562" cy="1200329"/>
          </a:xfrm>
          <a:prstGeom prst="rect">
            <a:avLst/>
          </a:prstGeom>
          <a:noFill/>
        </p:spPr>
        <p:txBody>
          <a:bodyPr wrap="square" rtlCol="0">
            <a:spAutoFit/>
          </a:bodyPr>
          <a:lstStyle/>
          <a:p>
            <a:r>
              <a:rPr lang="en-US" dirty="0">
                <a:solidFill>
                  <a:srgbClr val="FF0000"/>
                </a:solidFill>
              </a:rPr>
              <a:t>Y</a:t>
            </a:r>
            <a:r>
              <a:rPr lang="en-CN" dirty="0">
                <a:solidFill>
                  <a:srgbClr val="FF0000"/>
                </a:solidFill>
              </a:rPr>
              <a:t>our current working directory: home directory (~)</a:t>
            </a:r>
          </a:p>
        </p:txBody>
      </p:sp>
      <p:sp>
        <p:nvSpPr>
          <p:cNvPr id="12" name="TextBox 11">
            <a:extLst>
              <a:ext uri="{FF2B5EF4-FFF2-40B4-BE49-F238E27FC236}">
                <a16:creationId xmlns:a16="http://schemas.microsoft.com/office/drawing/2014/main" id="{52CF34D1-D8AC-DF85-AC8F-D54EE2E112B0}"/>
              </a:ext>
            </a:extLst>
          </p:cNvPr>
          <p:cNvSpPr txBox="1"/>
          <p:nvPr/>
        </p:nvSpPr>
        <p:spPr>
          <a:xfrm>
            <a:off x="5819775" y="2912507"/>
            <a:ext cx="1833562" cy="646331"/>
          </a:xfrm>
          <a:prstGeom prst="rect">
            <a:avLst/>
          </a:prstGeom>
          <a:noFill/>
        </p:spPr>
        <p:txBody>
          <a:bodyPr wrap="square" rtlCol="0">
            <a:spAutoFit/>
          </a:bodyPr>
          <a:lstStyle/>
          <a:p>
            <a:r>
              <a:rPr lang="en-US" dirty="0">
                <a:solidFill>
                  <a:srgbClr val="FF0000"/>
                </a:solidFill>
              </a:rPr>
              <a:t>You can write command here</a:t>
            </a:r>
            <a:endParaRPr lang="en-CN" dirty="0">
              <a:solidFill>
                <a:srgbClr val="FF0000"/>
              </a:solidFill>
            </a:endParaRPr>
          </a:p>
        </p:txBody>
      </p:sp>
      <p:cxnSp>
        <p:nvCxnSpPr>
          <p:cNvPr id="14" name="Straight Arrow Connector 13">
            <a:extLst>
              <a:ext uri="{FF2B5EF4-FFF2-40B4-BE49-F238E27FC236}">
                <a16:creationId xmlns:a16="http://schemas.microsoft.com/office/drawing/2014/main" id="{B933151C-9D72-9B71-3C76-CDED5000F376}"/>
              </a:ext>
            </a:extLst>
          </p:cNvPr>
          <p:cNvCxnSpPr>
            <a:cxnSpLocks/>
          </p:cNvCxnSpPr>
          <p:nvPr/>
        </p:nvCxnSpPr>
        <p:spPr>
          <a:xfrm flipH="1" flipV="1">
            <a:off x="1814512" y="2514602"/>
            <a:ext cx="1" cy="27940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404C2ED1-7A9A-8F78-AF69-E7654D5F71B7}"/>
              </a:ext>
            </a:extLst>
          </p:cNvPr>
          <p:cNvCxnSpPr>
            <a:cxnSpLocks/>
          </p:cNvCxnSpPr>
          <p:nvPr/>
        </p:nvCxnSpPr>
        <p:spPr>
          <a:xfrm flipV="1">
            <a:off x="3592118" y="2471182"/>
            <a:ext cx="0" cy="4413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452554AC-E0C7-000C-A05B-62F28EB16554}"/>
              </a:ext>
            </a:extLst>
          </p:cNvPr>
          <p:cNvCxnSpPr>
            <a:cxnSpLocks/>
          </p:cNvCxnSpPr>
          <p:nvPr/>
        </p:nvCxnSpPr>
        <p:spPr>
          <a:xfrm flipH="1" flipV="1">
            <a:off x="4000500" y="2399742"/>
            <a:ext cx="2125772" cy="49615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4695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TotalTime>
  <Words>1657</Words>
  <Application>Microsoft Macintosh PowerPoint</Application>
  <PresentationFormat>Widescreen</PresentationFormat>
  <Paragraphs>205</Paragraphs>
  <Slides>37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Muli</vt:lpstr>
      <vt:lpstr>Arial</vt:lpstr>
      <vt:lpstr>Arial</vt:lpstr>
      <vt:lpstr>Calibri</vt:lpstr>
      <vt:lpstr>Calibri Light</vt:lpstr>
      <vt:lpstr>Office Theme</vt:lpstr>
      <vt:lpstr>CSC4005  Parallel Programming  Tutorial 1</vt:lpstr>
      <vt:lpstr>Tutorial Schedule</vt:lpstr>
      <vt:lpstr>Office Hour Schedule</vt:lpstr>
      <vt:lpstr>Outline of Tutorial 1</vt:lpstr>
      <vt:lpstr>Why linux</vt:lpstr>
      <vt:lpstr>How to use linux?</vt:lpstr>
      <vt:lpstr>The Matrix</vt:lpstr>
      <vt:lpstr>A classical terminal</vt:lpstr>
      <vt:lpstr>A classical terminal</vt:lpstr>
      <vt:lpstr>pwd</vt:lpstr>
      <vt:lpstr>cd</vt:lpstr>
      <vt:lpstr>ls</vt:lpstr>
      <vt:lpstr>Run an executable </vt:lpstr>
      <vt:lpstr>Interrupt a program</vt:lpstr>
      <vt:lpstr>Kill a process</vt:lpstr>
      <vt:lpstr>htop</vt:lpstr>
      <vt:lpstr>ls -lh</vt:lpstr>
      <vt:lpstr>ssh</vt:lpstr>
      <vt:lpstr>scp</vt:lpstr>
      <vt:lpstr>Suggested Development Environment</vt:lpstr>
      <vt:lpstr>CSC4005 Virtual Machine Setup</vt:lpstr>
      <vt:lpstr>C++ libraries on linux</vt:lpstr>
      <vt:lpstr>C++ compilers on linux</vt:lpstr>
      <vt:lpstr>C++ compilers for CSC4005</vt:lpstr>
      <vt:lpstr>C++ libraries on linux</vt:lpstr>
      <vt:lpstr>C++ libraries on linux</vt:lpstr>
      <vt:lpstr>C++ parallel program compilation</vt:lpstr>
      <vt:lpstr>PowerPoint Presentation</vt:lpstr>
      <vt:lpstr>C++ parallel program compilation</vt:lpstr>
      <vt:lpstr>PowerPoint Presentation</vt:lpstr>
      <vt:lpstr>HPC cluster</vt:lpstr>
      <vt:lpstr>HPC cluster</vt:lpstr>
      <vt:lpstr>HPC cluster</vt:lpstr>
      <vt:lpstr>HPC cluster</vt:lpstr>
      <vt:lpstr>HPC cluster</vt:lpstr>
      <vt:lpstr>Run your C++ parallel programming on VM or HPC cluster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CSC4005 Parallel Programming Tutorial 1</dc:title>
  <dc:creator>Microsoft Office User</dc:creator>
  <cp:lastModifiedBy>Microsoft Office User</cp:lastModifiedBy>
  <cp:revision>223</cp:revision>
  <dcterms:created xsi:type="dcterms:W3CDTF">2022-09-12T13:37:25Z</dcterms:created>
  <dcterms:modified xsi:type="dcterms:W3CDTF">2022-09-13T09:42:49Z</dcterms:modified>
</cp:coreProperties>
</file>